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8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8" r:id="rId14"/>
    <p:sldId id="293" r:id="rId15"/>
    <p:sldId id="281" r:id="rId16"/>
    <p:sldId id="282" r:id="rId17"/>
    <p:sldId id="284" r:id="rId18"/>
    <p:sldId id="285" r:id="rId19"/>
    <p:sldId id="286" r:id="rId20"/>
    <p:sldId id="287" r:id="rId21"/>
    <p:sldId id="283" r:id="rId22"/>
    <p:sldId id="291" r:id="rId23"/>
    <p:sldId id="260" r:id="rId24"/>
    <p:sldId id="294" r:id="rId25"/>
    <p:sldId id="295" r:id="rId26"/>
    <p:sldId id="258" r:id="rId27"/>
    <p:sldId id="261" r:id="rId28"/>
    <p:sldId id="262" r:id="rId29"/>
    <p:sldId id="263" r:id="rId30"/>
    <p:sldId id="264" r:id="rId31"/>
    <p:sldId id="265" r:id="rId32"/>
    <p:sldId id="268" r:id="rId33"/>
    <p:sldId id="289" r:id="rId34"/>
    <p:sldId id="290" r:id="rId35"/>
    <p:sldId id="269" r:id="rId36"/>
    <p:sldId id="29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>
        <p:scale>
          <a:sx n="60" d="100"/>
          <a:sy n="60" d="100"/>
        </p:scale>
        <p:origin x="-1578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D8120A-C075-4AC1-BDA2-72EF0E21BF7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88D429D-D6DF-47A2-9A16-C12C66A3939F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FF0000"/>
              </a:solidFill>
              <a:effectLst/>
            </a:rPr>
            <a:t>Прием заявлений</a:t>
          </a:r>
        </a:p>
      </dgm:t>
    </dgm:pt>
    <dgm:pt modelId="{BE81585A-FD1B-426C-9963-7E2AECBED735}" type="parTrans" cxnId="{9DF327C7-354A-4C9E-929F-887C29365924}">
      <dgm:prSet/>
      <dgm:spPr/>
      <dgm:t>
        <a:bodyPr/>
        <a:lstStyle/>
        <a:p>
          <a:endParaRPr lang="ru-RU"/>
        </a:p>
      </dgm:t>
    </dgm:pt>
    <dgm:pt modelId="{EAD5168F-B996-4A4D-8D3F-01E763B05013}" type="sibTrans" cxnId="{9DF327C7-354A-4C9E-929F-887C29365924}">
      <dgm:prSet/>
      <dgm:spPr/>
      <dgm:t>
        <a:bodyPr/>
        <a:lstStyle/>
        <a:p>
          <a:endParaRPr lang="ru-RU"/>
        </a:p>
      </dgm:t>
    </dgm:pt>
    <dgm:pt modelId="{96EACB17-F153-4169-9D70-9037DD4666B7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FF0000"/>
              </a:solidFill>
              <a:effectLst/>
            </a:rPr>
            <a:t>Экспертиза</a:t>
          </a:r>
        </a:p>
      </dgm:t>
    </dgm:pt>
    <dgm:pt modelId="{183B99DC-A693-441D-8920-DDEAB62F408F}" type="parTrans" cxnId="{AC959B1D-C78C-473E-A7BA-EEE99BD255BF}">
      <dgm:prSet/>
      <dgm:spPr/>
      <dgm:t>
        <a:bodyPr/>
        <a:lstStyle/>
        <a:p>
          <a:endParaRPr lang="ru-RU"/>
        </a:p>
      </dgm:t>
    </dgm:pt>
    <dgm:pt modelId="{7BFB89D3-135C-4771-AFAD-68EF448C3322}" type="sibTrans" cxnId="{AC959B1D-C78C-473E-A7BA-EEE99BD255BF}">
      <dgm:prSet/>
      <dgm:spPr/>
      <dgm:t>
        <a:bodyPr/>
        <a:lstStyle/>
        <a:p>
          <a:endParaRPr lang="ru-RU"/>
        </a:p>
      </dgm:t>
    </dgm:pt>
    <dgm:pt modelId="{8F81AB15-789B-4C14-94C5-E895FF0748D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dirty="0" smtClean="0">
              <a:solidFill>
                <a:srgbClr val="FF0000"/>
              </a:solidFill>
              <a:effectLst/>
            </a:rPr>
            <a:t>Итоги аттестации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7C55E4-DF6D-4CF8-AD04-975D0220E699}" type="parTrans" cxnId="{93E7BD84-4232-419D-AD0C-87D287E09736}">
      <dgm:prSet/>
      <dgm:spPr/>
      <dgm:t>
        <a:bodyPr/>
        <a:lstStyle/>
        <a:p>
          <a:endParaRPr lang="ru-RU"/>
        </a:p>
      </dgm:t>
    </dgm:pt>
    <dgm:pt modelId="{F09B998D-AEFE-400C-A89D-48F90CED7313}" type="sibTrans" cxnId="{93E7BD84-4232-419D-AD0C-87D287E09736}">
      <dgm:prSet/>
      <dgm:spPr/>
      <dgm:t>
        <a:bodyPr/>
        <a:lstStyle/>
        <a:p>
          <a:endParaRPr lang="ru-RU"/>
        </a:p>
      </dgm:t>
    </dgm:pt>
    <dgm:pt modelId="{5B29F677-A2B1-42C1-969E-7A7A181D4B10}" type="pres">
      <dgm:prSet presAssocID="{D6D8120A-C075-4AC1-BDA2-72EF0E21BF7D}" presName="compositeShape" presStyleCnt="0">
        <dgm:presLayoutVars>
          <dgm:dir/>
          <dgm:resizeHandles/>
        </dgm:presLayoutVars>
      </dgm:prSet>
      <dgm:spPr/>
    </dgm:pt>
    <dgm:pt modelId="{0292869A-7295-44BE-B324-B3882516F622}" type="pres">
      <dgm:prSet presAssocID="{D6D8120A-C075-4AC1-BDA2-72EF0E21BF7D}" presName="pyramid" presStyleLbl="node1" presStyleIdx="0" presStyleCnt="1"/>
      <dgm:spPr/>
    </dgm:pt>
    <dgm:pt modelId="{EE9E6683-81D7-4677-84C7-733D45571A4D}" type="pres">
      <dgm:prSet presAssocID="{D6D8120A-C075-4AC1-BDA2-72EF0E21BF7D}" presName="theList" presStyleCnt="0"/>
      <dgm:spPr/>
    </dgm:pt>
    <dgm:pt modelId="{33307237-3257-4410-A40A-79438FDBD2CC}" type="pres">
      <dgm:prSet presAssocID="{988D429D-D6DF-47A2-9A16-C12C66A3939F}" presName="aNode" presStyleLbl="fgAcc1" presStyleIdx="0" presStyleCnt="3" custScaleX="141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80BDF-EE68-4B59-8DF5-9F35A04035A0}" type="pres">
      <dgm:prSet presAssocID="{988D429D-D6DF-47A2-9A16-C12C66A3939F}" presName="aSpace" presStyleCnt="0"/>
      <dgm:spPr/>
    </dgm:pt>
    <dgm:pt modelId="{7708BA49-FB88-46A2-BB7D-010FB1BB19E8}" type="pres">
      <dgm:prSet presAssocID="{96EACB17-F153-4169-9D70-9037DD4666B7}" presName="aNode" presStyleLbl="fgAcc1" presStyleIdx="1" presStyleCnt="3" custScaleX="1425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15E70-48AD-416E-A10C-B56A0B9EEB4B}" type="pres">
      <dgm:prSet presAssocID="{96EACB17-F153-4169-9D70-9037DD4666B7}" presName="aSpace" presStyleCnt="0"/>
      <dgm:spPr/>
    </dgm:pt>
    <dgm:pt modelId="{1EEB2D03-4702-4F7C-9869-693844C8406C}" type="pres">
      <dgm:prSet presAssocID="{8F81AB15-789B-4C14-94C5-E895FF0748D9}" presName="aNode" presStyleLbl="fgAcc1" presStyleIdx="2" presStyleCnt="3" custScaleX="142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38FF6-CA96-4184-96EE-32663433DCFD}" type="pres">
      <dgm:prSet presAssocID="{8F81AB15-789B-4C14-94C5-E895FF0748D9}" presName="aSpace" presStyleCnt="0"/>
      <dgm:spPr/>
    </dgm:pt>
  </dgm:ptLst>
  <dgm:cxnLst>
    <dgm:cxn modelId="{9DF327C7-354A-4C9E-929F-887C29365924}" srcId="{D6D8120A-C075-4AC1-BDA2-72EF0E21BF7D}" destId="{988D429D-D6DF-47A2-9A16-C12C66A3939F}" srcOrd="0" destOrd="0" parTransId="{BE81585A-FD1B-426C-9963-7E2AECBED735}" sibTransId="{EAD5168F-B996-4A4D-8D3F-01E763B05013}"/>
    <dgm:cxn modelId="{1E569146-4830-4E6A-A1B6-3BE4A3883F60}" type="presOf" srcId="{96EACB17-F153-4169-9D70-9037DD4666B7}" destId="{7708BA49-FB88-46A2-BB7D-010FB1BB19E8}" srcOrd="0" destOrd="0" presId="urn:microsoft.com/office/officeart/2005/8/layout/pyramid2"/>
    <dgm:cxn modelId="{AC959B1D-C78C-473E-A7BA-EEE99BD255BF}" srcId="{D6D8120A-C075-4AC1-BDA2-72EF0E21BF7D}" destId="{96EACB17-F153-4169-9D70-9037DD4666B7}" srcOrd="1" destOrd="0" parTransId="{183B99DC-A693-441D-8920-DDEAB62F408F}" sibTransId="{7BFB89D3-135C-4771-AFAD-68EF448C3322}"/>
    <dgm:cxn modelId="{93E7BD84-4232-419D-AD0C-87D287E09736}" srcId="{D6D8120A-C075-4AC1-BDA2-72EF0E21BF7D}" destId="{8F81AB15-789B-4C14-94C5-E895FF0748D9}" srcOrd="2" destOrd="0" parTransId="{A47C55E4-DF6D-4CF8-AD04-975D0220E699}" sibTransId="{F09B998D-AEFE-400C-A89D-48F90CED7313}"/>
    <dgm:cxn modelId="{F3B92914-29B5-4B9E-A773-FB07F465B87F}" type="presOf" srcId="{988D429D-D6DF-47A2-9A16-C12C66A3939F}" destId="{33307237-3257-4410-A40A-79438FDBD2CC}" srcOrd="0" destOrd="0" presId="urn:microsoft.com/office/officeart/2005/8/layout/pyramid2"/>
    <dgm:cxn modelId="{94C24409-10B9-4901-B9FF-4A015BF11EC8}" type="presOf" srcId="{8F81AB15-789B-4C14-94C5-E895FF0748D9}" destId="{1EEB2D03-4702-4F7C-9869-693844C8406C}" srcOrd="0" destOrd="0" presId="urn:microsoft.com/office/officeart/2005/8/layout/pyramid2"/>
    <dgm:cxn modelId="{001C3DD7-F55E-41F9-A2C0-4AA104D14319}" type="presOf" srcId="{D6D8120A-C075-4AC1-BDA2-72EF0E21BF7D}" destId="{5B29F677-A2B1-42C1-969E-7A7A181D4B10}" srcOrd="0" destOrd="0" presId="urn:microsoft.com/office/officeart/2005/8/layout/pyramid2"/>
    <dgm:cxn modelId="{6B2B4630-ECEF-4590-9E26-D0C1561C9F70}" type="presParOf" srcId="{5B29F677-A2B1-42C1-969E-7A7A181D4B10}" destId="{0292869A-7295-44BE-B324-B3882516F622}" srcOrd="0" destOrd="0" presId="urn:microsoft.com/office/officeart/2005/8/layout/pyramid2"/>
    <dgm:cxn modelId="{98BCCF1B-41EF-47C6-8368-B4E5F05EFA2F}" type="presParOf" srcId="{5B29F677-A2B1-42C1-969E-7A7A181D4B10}" destId="{EE9E6683-81D7-4677-84C7-733D45571A4D}" srcOrd="1" destOrd="0" presId="urn:microsoft.com/office/officeart/2005/8/layout/pyramid2"/>
    <dgm:cxn modelId="{58BCBD1F-E116-4B17-AE67-BB4F51CFBB87}" type="presParOf" srcId="{EE9E6683-81D7-4677-84C7-733D45571A4D}" destId="{33307237-3257-4410-A40A-79438FDBD2CC}" srcOrd="0" destOrd="0" presId="urn:microsoft.com/office/officeart/2005/8/layout/pyramid2"/>
    <dgm:cxn modelId="{C0BB7F4F-01AF-46F6-8485-CAC091FCC9A0}" type="presParOf" srcId="{EE9E6683-81D7-4677-84C7-733D45571A4D}" destId="{51E80BDF-EE68-4B59-8DF5-9F35A04035A0}" srcOrd="1" destOrd="0" presId="urn:microsoft.com/office/officeart/2005/8/layout/pyramid2"/>
    <dgm:cxn modelId="{97391002-9A80-4B04-AF65-84F57A85B163}" type="presParOf" srcId="{EE9E6683-81D7-4677-84C7-733D45571A4D}" destId="{7708BA49-FB88-46A2-BB7D-010FB1BB19E8}" srcOrd="2" destOrd="0" presId="urn:microsoft.com/office/officeart/2005/8/layout/pyramid2"/>
    <dgm:cxn modelId="{E2DDE000-2794-4A05-A8D1-3108F788EBD6}" type="presParOf" srcId="{EE9E6683-81D7-4677-84C7-733D45571A4D}" destId="{48F15E70-48AD-416E-A10C-B56A0B9EEB4B}" srcOrd="3" destOrd="0" presId="urn:microsoft.com/office/officeart/2005/8/layout/pyramid2"/>
    <dgm:cxn modelId="{F1E50D93-B34D-4D38-9B64-620913F539F0}" type="presParOf" srcId="{EE9E6683-81D7-4677-84C7-733D45571A4D}" destId="{1EEB2D03-4702-4F7C-9869-693844C8406C}" srcOrd="4" destOrd="0" presId="urn:microsoft.com/office/officeart/2005/8/layout/pyramid2"/>
    <dgm:cxn modelId="{1F76109F-CB55-4659-AA31-668B821FEE08}" type="presParOf" srcId="{EE9E6683-81D7-4677-84C7-733D45571A4D}" destId="{3B638FF6-CA96-4184-96EE-32663433DCF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550112-22B4-498B-AEE3-A083B8E02D06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5DEF940-B5B7-4450-B4BE-577BE508022C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 выбирает эксперта для аттестуемого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713F65-3FE0-4C17-AA46-66736E31CE9F}" type="parTrans" cxnId="{BCAE5910-E8C6-4D09-BD4D-758A52E78AA7}">
      <dgm:prSet/>
      <dgm:spPr/>
      <dgm:t>
        <a:bodyPr/>
        <a:lstStyle/>
        <a:p>
          <a:endParaRPr lang="ru-RU"/>
        </a:p>
      </dgm:t>
    </dgm:pt>
    <dgm:pt modelId="{1C808955-79B1-44BF-9211-CF8465508783}" type="sibTrans" cxnId="{BCAE5910-E8C6-4D09-BD4D-758A52E78AA7}">
      <dgm:prSet/>
      <dgm:spPr/>
      <dgm:t>
        <a:bodyPr/>
        <a:lstStyle/>
        <a:p>
          <a:endParaRPr lang="ru-RU"/>
        </a:p>
      </dgm:t>
    </dgm:pt>
    <dgm:pt modelId="{51BB8718-552E-4C8C-9058-9CE415314751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экспертизу аттестуемых из других районов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EED0FE7-4461-44EB-A636-A533B00DF944}" type="parTrans" cxnId="{BFA22896-8DC4-430C-A66F-032EFC2BEB93}">
      <dgm:prSet/>
      <dgm:spPr/>
      <dgm:t>
        <a:bodyPr/>
        <a:lstStyle/>
        <a:p>
          <a:endParaRPr lang="ru-RU"/>
        </a:p>
      </dgm:t>
    </dgm:pt>
    <dgm:pt modelId="{F61067FA-A4C7-4138-A068-21ED5EC8FFCD}" type="sibTrans" cxnId="{BFA22896-8DC4-430C-A66F-032EFC2BEB93}">
      <dgm:prSet/>
      <dgm:spPr/>
      <dgm:t>
        <a:bodyPr/>
        <a:lstStyle/>
        <a:p>
          <a:endParaRPr lang="ru-RU"/>
        </a:p>
      </dgm:t>
    </dgm:pt>
    <dgm:pt modelId="{8B441D1B-D8FC-450B-A432-1895E58E31F8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заочную экспертизу у аттестуемых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27ACB4D-1D18-48B2-8039-FF5A7B6BB4E1}" type="parTrans" cxnId="{89B3AD83-68BC-477C-9BC5-F1D0E600A051}">
      <dgm:prSet/>
      <dgm:spPr/>
      <dgm:t>
        <a:bodyPr/>
        <a:lstStyle/>
        <a:p>
          <a:endParaRPr lang="ru-RU"/>
        </a:p>
      </dgm:t>
    </dgm:pt>
    <dgm:pt modelId="{0A65FC1D-506F-424E-A354-B34FDA638C49}" type="sibTrans" cxnId="{89B3AD83-68BC-477C-9BC5-F1D0E600A051}">
      <dgm:prSet/>
      <dgm:spPr/>
      <dgm:t>
        <a:bodyPr/>
        <a:lstStyle/>
        <a:p>
          <a:endParaRPr lang="ru-RU"/>
        </a:p>
      </dgm:t>
    </dgm:pt>
    <dgm:pt modelId="{5991B5D4-8CCF-49F1-BA14-8D156730C9C0}" type="pres">
      <dgm:prSet presAssocID="{BC550112-22B4-498B-AEE3-A083B8E02D0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F07C0B-7934-4BB9-A7DB-F4B155C5C8F0}" type="pres">
      <dgm:prSet presAssocID="{A5DEF940-B5B7-4450-B4BE-577BE508022C}" presName="parentLin" presStyleCnt="0"/>
      <dgm:spPr/>
    </dgm:pt>
    <dgm:pt modelId="{646FDCCB-FD77-46A8-9AC3-E9E88F1DC5FF}" type="pres">
      <dgm:prSet presAssocID="{A5DEF940-B5B7-4450-B4BE-577BE508022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341E83E-97A4-44FD-8D70-EB6E6A816EAF}" type="pres">
      <dgm:prSet presAssocID="{A5DEF940-B5B7-4450-B4BE-577BE508022C}" presName="parentText" presStyleLbl="node1" presStyleIdx="0" presStyleCnt="3" custScaleX="128641" custScaleY="777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387B33-652A-4FD8-8376-7896ED49713C}" type="pres">
      <dgm:prSet presAssocID="{A5DEF940-B5B7-4450-B4BE-577BE508022C}" presName="negativeSpace" presStyleCnt="0"/>
      <dgm:spPr/>
    </dgm:pt>
    <dgm:pt modelId="{24958868-248C-4E64-8ECA-5BA86EB43573}" type="pres">
      <dgm:prSet presAssocID="{A5DEF940-B5B7-4450-B4BE-577BE508022C}" presName="childText" presStyleLbl="conFgAcc1" presStyleIdx="0" presStyleCnt="3">
        <dgm:presLayoutVars>
          <dgm:bulletEnabled val="1"/>
        </dgm:presLayoutVars>
      </dgm:prSet>
      <dgm:spPr/>
    </dgm:pt>
    <dgm:pt modelId="{BD1F9C95-A2ED-4BE5-A71C-73CF71CE7B5D}" type="pres">
      <dgm:prSet presAssocID="{1C808955-79B1-44BF-9211-CF8465508783}" presName="spaceBetweenRectangles" presStyleCnt="0"/>
      <dgm:spPr/>
    </dgm:pt>
    <dgm:pt modelId="{34B27BC0-79A0-490D-AF75-CEDCF234643C}" type="pres">
      <dgm:prSet presAssocID="{51BB8718-552E-4C8C-9058-9CE415314751}" presName="parentLin" presStyleCnt="0"/>
      <dgm:spPr/>
    </dgm:pt>
    <dgm:pt modelId="{DB26D037-2EE8-4AAA-BF22-CBF768C95BB5}" type="pres">
      <dgm:prSet presAssocID="{51BB8718-552E-4C8C-9058-9CE41531475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DCE2722-E83C-4899-9B0F-65B26296B4E6}" type="pres">
      <dgm:prSet presAssocID="{51BB8718-552E-4C8C-9058-9CE415314751}" presName="parentText" presStyleLbl="node1" presStyleIdx="1" presStyleCnt="3" custScaleX="129360" custScaleY="76048" custLinFactNeighborX="23927" custLinFactNeighborY="46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49235-2B46-4F83-97E0-CBB1D8E2A934}" type="pres">
      <dgm:prSet presAssocID="{51BB8718-552E-4C8C-9058-9CE415314751}" presName="negativeSpace" presStyleCnt="0"/>
      <dgm:spPr/>
    </dgm:pt>
    <dgm:pt modelId="{CFB02F0A-5E83-4CAD-A3E5-C3D3367E13AC}" type="pres">
      <dgm:prSet presAssocID="{51BB8718-552E-4C8C-9058-9CE415314751}" presName="childText" presStyleLbl="conFgAcc1" presStyleIdx="1" presStyleCnt="3">
        <dgm:presLayoutVars>
          <dgm:bulletEnabled val="1"/>
        </dgm:presLayoutVars>
      </dgm:prSet>
      <dgm:spPr/>
    </dgm:pt>
    <dgm:pt modelId="{A7BAF202-FB51-4A38-893C-DC279A16A6C3}" type="pres">
      <dgm:prSet presAssocID="{F61067FA-A4C7-4138-A068-21ED5EC8FFCD}" presName="spaceBetweenRectangles" presStyleCnt="0"/>
      <dgm:spPr/>
    </dgm:pt>
    <dgm:pt modelId="{81DAE788-2898-4710-A213-4A89C5268CE2}" type="pres">
      <dgm:prSet presAssocID="{8B441D1B-D8FC-450B-A432-1895E58E31F8}" presName="parentLin" presStyleCnt="0"/>
      <dgm:spPr/>
    </dgm:pt>
    <dgm:pt modelId="{622060E3-161C-4688-9C7D-A9702D7BD12D}" type="pres">
      <dgm:prSet presAssocID="{8B441D1B-D8FC-450B-A432-1895E58E31F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0DCBD92-98BD-4E05-9892-4E833A00BD8F}" type="pres">
      <dgm:prSet presAssocID="{8B441D1B-D8FC-450B-A432-1895E58E31F8}" presName="parentText" presStyleLbl="node1" presStyleIdx="2" presStyleCnt="3" custScaleX="129360" custScaleY="756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E60201-D90B-447E-B1EC-895B6547F9BE}" type="pres">
      <dgm:prSet presAssocID="{8B441D1B-D8FC-450B-A432-1895E58E31F8}" presName="negativeSpace" presStyleCnt="0"/>
      <dgm:spPr/>
    </dgm:pt>
    <dgm:pt modelId="{6370BC4B-1573-467A-885C-7F3FFA778925}" type="pres">
      <dgm:prSet presAssocID="{8B441D1B-D8FC-450B-A432-1895E58E31F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97210D4-DC9B-4628-9F1F-975226854529}" type="presOf" srcId="{51BB8718-552E-4C8C-9058-9CE415314751}" destId="{CDCE2722-E83C-4899-9B0F-65B26296B4E6}" srcOrd="1" destOrd="0" presId="urn:microsoft.com/office/officeart/2005/8/layout/list1"/>
    <dgm:cxn modelId="{BFA22896-8DC4-430C-A66F-032EFC2BEB93}" srcId="{BC550112-22B4-498B-AEE3-A083B8E02D06}" destId="{51BB8718-552E-4C8C-9058-9CE415314751}" srcOrd="1" destOrd="0" parTransId="{EEED0FE7-4461-44EB-A636-A533B00DF944}" sibTransId="{F61067FA-A4C7-4138-A068-21ED5EC8FFCD}"/>
    <dgm:cxn modelId="{89B3AD83-68BC-477C-9BC5-F1D0E600A051}" srcId="{BC550112-22B4-498B-AEE3-A083B8E02D06}" destId="{8B441D1B-D8FC-450B-A432-1895E58E31F8}" srcOrd="2" destOrd="0" parTransId="{927ACB4D-1D18-48B2-8039-FF5A7B6BB4E1}" sibTransId="{0A65FC1D-506F-424E-A354-B34FDA638C49}"/>
    <dgm:cxn modelId="{CEBE760E-42F4-410D-B717-D45E8965504D}" type="presOf" srcId="{A5DEF940-B5B7-4450-B4BE-577BE508022C}" destId="{D341E83E-97A4-44FD-8D70-EB6E6A816EAF}" srcOrd="1" destOrd="0" presId="urn:microsoft.com/office/officeart/2005/8/layout/list1"/>
    <dgm:cxn modelId="{C523B708-AFF0-40FE-BD13-EFDF7C47569C}" type="presOf" srcId="{8B441D1B-D8FC-450B-A432-1895E58E31F8}" destId="{A0DCBD92-98BD-4E05-9892-4E833A00BD8F}" srcOrd="1" destOrd="0" presId="urn:microsoft.com/office/officeart/2005/8/layout/list1"/>
    <dgm:cxn modelId="{8F838C0B-E98E-407A-8472-03F5DCCB2335}" type="presOf" srcId="{51BB8718-552E-4C8C-9058-9CE415314751}" destId="{DB26D037-2EE8-4AAA-BF22-CBF768C95BB5}" srcOrd="0" destOrd="0" presId="urn:microsoft.com/office/officeart/2005/8/layout/list1"/>
    <dgm:cxn modelId="{BCAE5910-E8C6-4D09-BD4D-758A52E78AA7}" srcId="{BC550112-22B4-498B-AEE3-A083B8E02D06}" destId="{A5DEF940-B5B7-4450-B4BE-577BE508022C}" srcOrd="0" destOrd="0" parTransId="{8E713F65-3FE0-4C17-AA46-66736E31CE9F}" sibTransId="{1C808955-79B1-44BF-9211-CF8465508783}"/>
    <dgm:cxn modelId="{F27CE6F6-C4CB-42E7-8087-9640C99F80B6}" type="presOf" srcId="{8B441D1B-D8FC-450B-A432-1895E58E31F8}" destId="{622060E3-161C-4688-9C7D-A9702D7BD12D}" srcOrd="0" destOrd="0" presId="urn:microsoft.com/office/officeart/2005/8/layout/list1"/>
    <dgm:cxn modelId="{E3BDBF03-AE08-49B3-86F4-7ACDF673072B}" type="presOf" srcId="{BC550112-22B4-498B-AEE3-A083B8E02D06}" destId="{5991B5D4-8CCF-49F1-BA14-8D156730C9C0}" srcOrd="0" destOrd="0" presId="urn:microsoft.com/office/officeart/2005/8/layout/list1"/>
    <dgm:cxn modelId="{7256F136-382D-4DE3-B638-88695A195A2C}" type="presOf" srcId="{A5DEF940-B5B7-4450-B4BE-577BE508022C}" destId="{646FDCCB-FD77-46A8-9AC3-E9E88F1DC5FF}" srcOrd="0" destOrd="0" presId="urn:microsoft.com/office/officeart/2005/8/layout/list1"/>
    <dgm:cxn modelId="{B854CF73-C6DE-4A44-8E3D-DD59B48439B2}" type="presParOf" srcId="{5991B5D4-8CCF-49F1-BA14-8D156730C9C0}" destId="{2BF07C0B-7934-4BB9-A7DB-F4B155C5C8F0}" srcOrd="0" destOrd="0" presId="urn:microsoft.com/office/officeart/2005/8/layout/list1"/>
    <dgm:cxn modelId="{F0E400EE-1C15-400C-AFB1-77B4A221A025}" type="presParOf" srcId="{2BF07C0B-7934-4BB9-A7DB-F4B155C5C8F0}" destId="{646FDCCB-FD77-46A8-9AC3-E9E88F1DC5FF}" srcOrd="0" destOrd="0" presId="urn:microsoft.com/office/officeart/2005/8/layout/list1"/>
    <dgm:cxn modelId="{16D0BFB9-A5DE-4CEF-8FE9-F1DA214298DF}" type="presParOf" srcId="{2BF07C0B-7934-4BB9-A7DB-F4B155C5C8F0}" destId="{D341E83E-97A4-44FD-8D70-EB6E6A816EAF}" srcOrd="1" destOrd="0" presId="urn:microsoft.com/office/officeart/2005/8/layout/list1"/>
    <dgm:cxn modelId="{BB9429CC-C4FA-4142-BEA2-5950FD88814B}" type="presParOf" srcId="{5991B5D4-8CCF-49F1-BA14-8D156730C9C0}" destId="{83387B33-652A-4FD8-8376-7896ED49713C}" srcOrd="1" destOrd="0" presId="urn:microsoft.com/office/officeart/2005/8/layout/list1"/>
    <dgm:cxn modelId="{8539D977-E228-4406-8264-EB124C00F6B7}" type="presParOf" srcId="{5991B5D4-8CCF-49F1-BA14-8D156730C9C0}" destId="{24958868-248C-4E64-8ECA-5BA86EB43573}" srcOrd="2" destOrd="0" presId="urn:microsoft.com/office/officeart/2005/8/layout/list1"/>
    <dgm:cxn modelId="{818A6EF8-FAC6-463B-A716-55F3F8D4605D}" type="presParOf" srcId="{5991B5D4-8CCF-49F1-BA14-8D156730C9C0}" destId="{BD1F9C95-A2ED-4BE5-A71C-73CF71CE7B5D}" srcOrd="3" destOrd="0" presId="urn:microsoft.com/office/officeart/2005/8/layout/list1"/>
    <dgm:cxn modelId="{A1016886-2ED4-4E6D-BFF3-03D13741DC72}" type="presParOf" srcId="{5991B5D4-8CCF-49F1-BA14-8D156730C9C0}" destId="{34B27BC0-79A0-490D-AF75-CEDCF234643C}" srcOrd="4" destOrd="0" presId="urn:microsoft.com/office/officeart/2005/8/layout/list1"/>
    <dgm:cxn modelId="{352EDD4E-6B74-4520-A201-E5F5AADF4C24}" type="presParOf" srcId="{34B27BC0-79A0-490D-AF75-CEDCF234643C}" destId="{DB26D037-2EE8-4AAA-BF22-CBF768C95BB5}" srcOrd="0" destOrd="0" presId="urn:microsoft.com/office/officeart/2005/8/layout/list1"/>
    <dgm:cxn modelId="{C484666A-96C2-4972-A07F-8FC2AF3A9059}" type="presParOf" srcId="{34B27BC0-79A0-490D-AF75-CEDCF234643C}" destId="{CDCE2722-E83C-4899-9B0F-65B26296B4E6}" srcOrd="1" destOrd="0" presId="urn:microsoft.com/office/officeart/2005/8/layout/list1"/>
    <dgm:cxn modelId="{B1A41613-38BB-464E-9C59-3412A3A7DE4B}" type="presParOf" srcId="{5991B5D4-8CCF-49F1-BA14-8D156730C9C0}" destId="{51D49235-2B46-4F83-97E0-CBB1D8E2A934}" srcOrd="5" destOrd="0" presId="urn:microsoft.com/office/officeart/2005/8/layout/list1"/>
    <dgm:cxn modelId="{B5A4C535-E41F-4AB6-B070-67A7399867DB}" type="presParOf" srcId="{5991B5D4-8CCF-49F1-BA14-8D156730C9C0}" destId="{CFB02F0A-5E83-4CAD-A3E5-C3D3367E13AC}" srcOrd="6" destOrd="0" presId="urn:microsoft.com/office/officeart/2005/8/layout/list1"/>
    <dgm:cxn modelId="{ED7E602A-B4F4-4F1D-9FF0-E1E252014B1A}" type="presParOf" srcId="{5991B5D4-8CCF-49F1-BA14-8D156730C9C0}" destId="{A7BAF202-FB51-4A38-893C-DC279A16A6C3}" srcOrd="7" destOrd="0" presId="urn:microsoft.com/office/officeart/2005/8/layout/list1"/>
    <dgm:cxn modelId="{03817A32-E441-4027-83DA-E0426461676B}" type="presParOf" srcId="{5991B5D4-8CCF-49F1-BA14-8D156730C9C0}" destId="{81DAE788-2898-4710-A213-4A89C5268CE2}" srcOrd="8" destOrd="0" presId="urn:microsoft.com/office/officeart/2005/8/layout/list1"/>
    <dgm:cxn modelId="{8B063846-1AC2-463A-9D79-28CEEA97D3EA}" type="presParOf" srcId="{81DAE788-2898-4710-A213-4A89C5268CE2}" destId="{622060E3-161C-4688-9C7D-A9702D7BD12D}" srcOrd="0" destOrd="0" presId="urn:microsoft.com/office/officeart/2005/8/layout/list1"/>
    <dgm:cxn modelId="{021B12E8-5CDE-4EB4-B8D7-EDE13B657695}" type="presParOf" srcId="{81DAE788-2898-4710-A213-4A89C5268CE2}" destId="{A0DCBD92-98BD-4E05-9892-4E833A00BD8F}" srcOrd="1" destOrd="0" presId="urn:microsoft.com/office/officeart/2005/8/layout/list1"/>
    <dgm:cxn modelId="{F0520AB2-517A-4CA9-AB52-BA7D822051D0}" type="presParOf" srcId="{5991B5D4-8CCF-49F1-BA14-8D156730C9C0}" destId="{F9E60201-D90B-447E-B1EC-895B6547F9BE}" srcOrd="9" destOrd="0" presId="urn:microsoft.com/office/officeart/2005/8/layout/list1"/>
    <dgm:cxn modelId="{5238EB9E-A79C-492F-B258-D3188CAD3669}" type="presParOf" srcId="{5991B5D4-8CCF-49F1-BA14-8D156730C9C0}" destId="{6370BC4B-1573-467A-885C-7F3FFA77892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92869A-7295-44BE-B324-B3882516F622}">
      <dsp:nvSpPr>
        <dsp:cNvPr id="0" name=""/>
        <dsp:cNvSpPr/>
      </dsp:nvSpPr>
      <dsp:spPr>
        <a:xfrm>
          <a:off x="463963" y="0"/>
          <a:ext cx="2574831" cy="405348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307237-3257-4410-A40A-79438FDBD2CC}">
      <dsp:nvSpPr>
        <dsp:cNvPr id="0" name=""/>
        <dsp:cNvSpPr/>
      </dsp:nvSpPr>
      <dsp:spPr>
        <a:xfrm>
          <a:off x="1401956" y="407525"/>
          <a:ext cx="2372485" cy="959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FF0000"/>
              </a:solidFill>
              <a:effectLst/>
            </a:rPr>
            <a:t>Прием заявлений</a:t>
          </a:r>
        </a:p>
      </dsp:txBody>
      <dsp:txXfrm>
        <a:off x="1448797" y="454366"/>
        <a:ext cx="2278803" cy="865853"/>
      </dsp:txXfrm>
    </dsp:sp>
    <dsp:sp modelId="{7708BA49-FB88-46A2-BB7D-010FB1BB19E8}">
      <dsp:nvSpPr>
        <dsp:cNvPr id="0" name=""/>
        <dsp:cNvSpPr/>
      </dsp:nvSpPr>
      <dsp:spPr>
        <a:xfrm>
          <a:off x="1395244" y="1487002"/>
          <a:ext cx="2385908" cy="959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FF0000"/>
              </a:solidFill>
              <a:effectLst/>
            </a:rPr>
            <a:t>Экспертиза</a:t>
          </a:r>
        </a:p>
      </dsp:txBody>
      <dsp:txXfrm>
        <a:off x="1442085" y="1533843"/>
        <a:ext cx="2292226" cy="865853"/>
      </dsp:txXfrm>
    </dsp:sp>
    <dsp:sp modelId="{1EEB2D03-4702-4F7C-9869-693844C8406C}">
      <dsp:nvSpPr>
        <dsp:cNvPr id="0" name=""/>
        <dsp:cNvSpPr/>
      </dsp:nvSpPr>
      <dsp:spPr>
        <a:xfrm>
          <a:off x="1391889" y="2566480"/>
          <a:ext cx="2392619" cy="959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kern="1200" dirty="0" smtClean="0">
              <a:solidFill>
                <a:srgbClr val="FF0000"/>
              </a:solidFill>
              <a:effectLst/>
            </a:rPr>
            <a:t>Итоги аттестации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38730" y="2613321"/>
        <a:ext cx="2298937" cy="8658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958868-248C-4E64-8ECA-5BA86EB43573}">
      <dsp:nvSpPr>
        <dsp:cNvPr id="0" name=""/>
        <dsp:cNvSpPr/>
      </dsp:nvSpPr>
      <dsp:spPr>
        <a:xfrm>
          <a:off x="0" y="274509"/>
          <a:ext cx="60960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41E83E-97A4-44FD-8D70-EB6E6A816EAF}">
      <dsp:nvSpPr>
        <dsp:cNvPr id="0" name=""/>
        <dsp:cNvSpPr/>
      </dsp:nvSpPr>
      <dsp:spPr>
        <a:xfrm>
          <a:off x="304800" y="4531"/>
          <a:ext cx="5489368" cy="7570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 выбирает эксперта для аттестуемого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1757" y="41488"/>
        <a:ext cx="5415454" cy="683144"/>
      </dsp:txXfrm>
    </dsp:sp>
    <dsp:sp modelId="{CFB02F0A-5E83-4CAD-A3E5-C3D3367E13AC}">
      <dsp:nvSpPr>
        <dsp:cNvPr id="0" name=""/>
        <dsp:cNvSpPr/>
      </dsp:nvSpPr>
      <dsp:spPr>
        <a:xfrm>
          <a:off x="0" y="1538058"/>
          <a:ext cx="60960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3359277"/>
              <a:satOff val="4740"/>
              <a:lumOff val="-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CE2722-E83C-4899-9B0F-65B26296B4E6}">
      <dsp:nvSpPr>
        <dsp:cNvPr id="0" name=""/>
        <dsp:cNvSpPr/>
      </dsp:nvSpPr>
      <dsp:spPr>
        <a:xfrm>
          <a:off x="377729" y="1329608"/>
          <a:ext cx="5520049" cy="740829"/>
        </a:xfrm>
        <a:prstGeom prst="roundRect">
          <a:avLst/>
        </a:prstGeom>
        <a:solidFill>
          <a:schemeClr val="accent5">
            <a:hueOff val="3359277"/>
            <a:satOff val="4740"/>
            <a:lumOff val="-588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экспертизу аттестуемых из других районов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3893" y="1365772"/>
        <a:ext cx="5447721" cy="668501"/>
      </dsp:txXfrm>
    </dsp:sp>
    <dsp:sp modelId="{6370BC4B-1573-467A-885C-7F3FFA778925}">
      <dsp:nvSpPr>
        <dsp:cNvPr id="0" name=""/>
        <dsp:cNvSpPr/>
      </dsp:nvSpPr>
      <dsp:spPr>
        <a:xfrm>
          <a:off x="0" y="2797730"/>
          <a:ext cx="60960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6718553"/>
              <a:satOff val="9479"/>
              <a:lumOff val="-11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DCBD92-98BD-4E05-9892-4E833A00BD8F}">
      <dsp:nvSpPr>
        <dsp:cNvPr id="0" name=""/>
        <dsp:cNvSpPr/>
      </dsp:nvSpPr>
      <dsp:spPr>
        <a:xfrm>
          <a:off x="304800" y="2547858"/>
          <a:ext cx="5520049" cy="736952"/>
        </a:xfrm>
        <a:prstGeom prst="roundRect">
          <a:avLst/>
        </a:prstGeom>
        <a:solidFill>
          <a:schemeClr val="accent5">
            <a:hueOff val="6718553"/>
            <a:satOff val="9479"/>
            <a:lumOff val="-1176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заочную экспертизу у аттестуемых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0775" y="2583833"/>
        <a:ext cx="5448099" cy="665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2CE97F-9A3A-4A91-8069-112EDD814A44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15913-0F56-4A01-B7DE-A18DD39B4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357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3588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78879" y="4343401"/>
            <a:ext cx="5893322" cy="4329290"/>
          </a:xfrm>
        </p:spPr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ru-RU" dirty="0" smtClean="0"/>
              <a:t>Общее кол  ведомств – 13, из них 4 РФ </a:t>
            </a:r>
          </a:p>
          <a:p>
            <a:pPr marL="228600" indent="-228600"/>
            <a:r>
              <a:rPr lang="ru-RU" dirty="0" smtClean="0"/>
              <a:t> РТ - МОиН РТ, </a:t>
            </a:r>
            <a:r>
              <a:rPr lang="ru-RU" dirty="0" err="1" smtClean="0"/>
              <a:t>МДМиС</a:t>
            </a:r>
            <a:r>
              <a:rPr lang="ru-RU" dirty="0" smtClean="0"/>
              <a:t> РТ, Минкульт, </a:t>
            </a:r>
            <a:r>
              <a:rPr lang="ru-RU" dirty="0" err="1" smtClean="0"/>
              <a:t>Минздав</a:t>
            </a:r>
            <a:r>
              <a:rPr lang="ru-RU" dirty="0" smtClean="0"/>
              <a:t>, МИС РТ, Минтруд,  Министерство сельского хозяйства и продовольствия, Министерство лесного хозяйства, </a:t>
            </a:r>
            <a:r>
              <a:rPr lang="ru-RU" dirty="0" err="1" smtClean="0"/>
              <a:t>Татпотребсоюз</a:t>
            </a:r>
            <a:endParaRPr lang="ru-RU" dirty="0" smtClean="0"/>
          </a:p>
          <a:p>
            <a:pPr marL="228600" indent="-228600"/>
            <a:r>
              <a:rPr lang="ru-RU" dirty="0" smtClean="0"/>
              <a:t> РФ - ЦБ РФ,  МОиН РФ,  МЗ РФ,  МК РФ</a:t>
            </a:r>
          </a:p>
          <a:p>
            <a:endParaRPr lang="ru-RU" dirty="0" smtClean="0"/>
          </a:p>
          <a:p>
            <a:r>
              <a:rPr lang="ru-RU" dirty="0" smtClean="0"/>
              <a:t>2. Прочие организации – это детские дома, реабилитационные центры, межшкольные комбинаты, детские приюты и др.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629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629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629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629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629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629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help.edu.tatar.ru/wp-content/uploads/2015/06/%D0%9B%D0%9A-%D1%8D%D0%BA%D1%81%D0%BF%D0%B5%D1%80%D1%82%D0%B0.pn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31683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аттестационных материалов педагогических работников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CB30DF79-C70D-4B4B-BE00-47FE8043BDA4}" type="slidenum">
              <a:rPr lang="ru-RU" altLang="ru-RU" sz="1200">
                <a:latin typeface="Verdana" pitchFamily="34" charset="0"/>
              </a:rPr>
              <a:pPr algn="r" eaLnBrk="1" hangingPunct="1"/>
              <a:t>10</a:t>
            </a:fld>
            <a:endParaRPr lang="ru-RU" altLang="ru-RU" sz="1200">
              <a:latin typeface="Verdana" pitchFamily="34" charset="0"/>
            </a:endParaRPr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323850" y="260350"/>
            <a:ext cx="8461375" cy="6003925"/>
          </a:xfrm>
          <a:prstGeom prst="roundRect">
            <a:avLst>
              <a:gd name="adj" fmla="val 16667"/>
            </a:avLst>
          </a:prstGeom>
          <a:noFill/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altLang="ru-RU" b="1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33796" name="Заголовок 2"/>
          <p:cNvSpPr>
            <a:spLocks/>
          </p:cNvSpPr>
          <p:nvPr/>
        </p:nvSpPr>
        <p:spPr bwMode="auto">
          <a:xfrm>
            <a:off x="395288" y="765175"/>
            <a:ext cx="85169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/>
            <a:r>
              <a:rPr lang="ru-RU" altLang="ru-RU" sz="3200" b="1">
                <a:solidFill>
                  <a:srgbClr val="FF0000"/>
                </a:solidFill>
                <a:latin typeface="Times New Roman" pitchFamily="18" charset="0"/>
              </a:rPr>
              <a:t>Аттестация для присвоения квалификационных категорий</a:t>
            </a:r>
            <a:r>
              <a:rPr lang="ru-RU" altLang="ru-RU" sz="3200" b="1">
                <a:solidFill>
                  <a:srgbClr val="990000"/>
                </a:solidFill>
                <a:latin typeface="Times New Roman" pitchFamily="18" charset="0"/>
              </a:rPr>
              <a:t/>
            </a:r>
            <a:br>
              <a:rPr lang="ru-RU" altLang="ru-RU" sz="3200" b="1">
                <a:solidFill>
                  <a:srgbClr val="990000"/>
                </a:solidFill>
                <a:latin typeface="Times New Roman" pitchFamily="18" charset="0"/>
              </a:rPr>
            </a:br>
            <a:r>
              <a:rPr lang="ru-RU" altLang="ru-RU" sz="3200" b="1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ru-RU" altLang="ru-RU" sz="3200" b="1">
                <a:solidFill>
                  <a:srgbClr val="FF0000"/>
                </a:solidFill>
                <a:latin typeface="Times New Roman" pitchFamily="18" charset="0"/>
              </a:rPr>
              <a:t>(первой или высшей)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395288" y="1989138"/>
            <a:ext cx="8424862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b="1" dirty="0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lang="ru-RU" altLang="ru-RU" sz="2800" b="1" dirty="0">
                <a:latin typeface="Times New Roman" pitchFamily="18" charset="0"/>
              </a:rPr>
              <a:t>Проводится по заявлению педагогических работников  до истечения срока  имеющейся квалификационной категории  </a:t>
            </a:r>
          </a:p>
          <a:p>
            <a:pPr eaLnBrk="1" hangingPunct="1"/>
            <a:r>
              <a:rPr lang="ru-RU" altLang="ru-RU" sz="2800" b="1" dirty="0">
                <a:latin typeface="Times New Roman" pitchFamily="18" charset="0"/>
              </a:rPr>
              <a:t>     </a:t>
            </a:r>
          </a:p>
          <a:p>
            <a:pPr eaLnBrk="1" hangingPunct="1"/>
            <a:r>
              <a:rPr lang="ru-RU" altLang="ru-RU" sz="2800" b="1" dirty="0">
                <a:latin typeface="Times New Roman" pitchFamily="18" charset="0"/>
              </a:rPr>
              <a:t> Досрочная аттестация  разрешается через 2 года после предыдущей аттестации</a:t>
            </a:r>
          </a:p>
          <a:p>
            <a:pPr eaLnBrk="1" hangingPunct="1">
              <a:buFontTx/>
              <a:buChar char="-"/>
            </a:pPr>
            <a:endParaRPr lang="ru-RU" altLang="ru-RU" sz="2800" b="1" dirty="0">
              <a:latin typeface="Times New Roman" pitchFamily="18" charset="0"/>
            </a:endParaRPr>
          </a:p>
          <a:p>
            <a:pPr eaLnBrk="1" hangingPunct="1"/>
            <a:r>
              <a:rPr lang="ru-RU" altLang="ru-RU" sz="2800" b="1" i="1" dirty="0">
                <a:latin typeface="Times New Roman" pitchFamily="18" charset="0"/>
              </a:rPr>
              <a:t>Процедура аттестации: экспертная оценка.</a:t>
            </a:r>
          </a:p>
          <a:p>
            <a:pPr eaLnBrk="1" hangingPunct="1"/>
            <a:endParaRPr lang="ru-RU" altLang="ru-RU" sz="2800" b="1" dirty="0">
              <a:solidFill>
                <a:srgbClr val="99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92008"/>
            <a:ext cx="8785100" cy="645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24. 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Аттестация педагогических работников в </a:t>
            </a:r>
            <a:r>
              <a:rPr lang="ru-RU" sz="2200" b="1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целях установления квалификационной категории</a:t>
            </a:r>
            <a:r>
              <a:rPr lang="ru-RU" sz="2200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проводится по их желанию.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 результатам аттестации педагогическим работникам устанавливается первая или высшая квалификационная категория.</a:t>
            </a:r>
          </a:p>
          <a:p>
            <a:pPr>
              <a:defRPr/>
            </a:pP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Квалификационная категория устанавливается сроком на 5 лет. Срок действия квалификационной </a:t>
            </a:r>
            <a:r>
              <a:rPr lang="ru-RU" sz="2200" b="1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категории продлению не подлежит.</a:t>
            </a:r>
          </a:p>
          <a:p>
            <a:pPr>
              <a:defRPr/>
            </a:pPr>
            <a:endParaRPr lang="ru-RU" sz="2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27. Аттестация педагогических работников проводится на основании их </a:t>
            </a:r>
            <a:r>
              <a:rPr lang="ru-RU" sz="2200" b="1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заявлений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29. Заявления о проведении аттестации подаются педагогическими работниками независимо от продолжительности работы в организации, в том числе в </a:t>
            </a:r>
            <a:r>
              <a:rPr lang="ru-RU" sz="2200" b="1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период нахождения в отпуске по уходу за ребенком.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30. Заявления о проведении аттестации в целях установления </a:t>
            </a:r>
            <a:r>
              <a:rPr lang="ru-RU" sz="2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высшей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квалификационной категории по должности, по которой аттестация будет проводиться </a:t>
            </a:r>
            <a:r>
              <a:rPr lang="ru-RU" sz="2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впервые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подаются педагогическими работниками </a:t>
            </a:r>
            <a:r>
              <a:rPr lang="ru-RU" sz="2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 ранее чем через два года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после установления по этой должности первой квалификационной категории.</a:t>
            </a:r>
            <a:endParaRPr lang="ru-RU" sz="2200" b="1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640960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26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План-график педагогической аттестации </a:t>
            </a:r>
            <a:br>
              <a:rPr lang="ru-RU" altLang="ru-RU" sz="26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ru-RU" altLang="ru-RU" sz="2600" b="1" dirty="0" smtClean="0">
                <a:solidFill>
                  <a:srgbClr val="FF0000"/>
                </a:solidFill>
                <a:latin typeface="+mn-lt"/>
                <a:ea typeface="Tahoma" pitchFamily="34" charset="0"/>
                <a:cs typeface="Tahoma" pitchFamily="34" charset="0"/>
              </a:rPr>
              <a:t>на 2016/2017 учебный год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942661744"/>
              </p:ext>
            </p:extLst>
          </p:nvPr>
        </p:nvGraphicFramePr>
        <p:xfrm>
          <a:off x="0" y="1928802"/>
          <a:ext cx="4248472" cy="4053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040188"/>
              </p:ext>
            </p:extLst>
          </p:nvPr>
        </p:nvGraphicFramePr>
        <p:xfrm>
          <a:off x="4214810" y="1857364"/>
          <a:ext cx="4605092" cy="371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2247638"/>
              </a:tblGrid>
              <a:tr h="71438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Периоды проведения аттестации</a:t>
                      </a:r>
                    </a:p>
                  </a:txBody>
                  <a:tcPr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kern="1200" dirty="0" smtClean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T="60960" marB="60960"/>
                </a:tc>
              </a:tr>
              <a:tr h="432444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2016 год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2017 год</a:t>
                      </a:r>
                    </a:p>
                  </a:txBody>
                  <a:tcPr marT="60960" marB="60960"/>
                </a:tc>
              </a:tr>
              <a:tr h="73058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октябрь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январь</a:t>
                      </a:r>
                    </a:p>
                  </a:txBody>
                  <a:tcPr marT="60960" marB="60960"/>
                </a:tc>
              </a:tr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ноябрь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февраль</a:t>
                      </a:r>
                    </a:p>
                  </a:txBody>
                  <a:tcPr marT="60960" marB="60960"/>
                </a:tc>
              </a:tr>
              <a:tr h="71438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декабрь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март</a:t>
                      </a:r>
                    </a:p>
                    <a:p>
                      <a:pPr marL="0" algn="ctr" defTabSz="914400" rtl="0" eaLnBrk="1" latinLnBrk="0" hangingPunct="1"/>
                      <a:endParaRPr lang="ru-RU" sz="2400" b="1" i="1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251520" y="6445590"/>
            <a:ext cx="8892479" cy="439794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71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13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0678" y="219413"/>
            <a:ext cx="84161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Экспертиза </a:t>
            </a:r>
            <a:r>
              <a:rPr lang="ru-RU" altLang="ru-RU" sz="2800" b="1" dirty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профессиональной деятельности аттестуемых </a:t>
            </a:r>
            <a:endParaRPr lang="ru-RU" sz="2800" b="1" dirty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96424107"/>
              </p:ext>
            </p:extLst>
          </p:nvPr>
        </p:nvGraphicFramePr>
        <p:xfrm>
          <a:off x="1560004" y="2603450"/>
          <a:ext cx="6096000" cy="3633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857224" y="1285860"/>
            <a:ext cx="80889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500" b="1" dirty="0" smtClean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экспертиза проводится в новом режиме -</a:t>
            </a: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в электронной системе</a:t>
            </a:r>
            <a:endParaRPr lang="ru-RU" sz="2500" b="1" dirty="0">
              <a:solidFill>
                <a:srgbClr val="0070C0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25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0" y="0"/>
            <a:ext cx="91222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9214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04BD29C1-E806-4900-A9C9-7079C76D3B7D}" type="slidenum">
              <a:rPr lang="ru-RU" altLang="ru-RU" sz="1200">
                <a:latin typeface="Verdana" pitchFamily="34" charset="0"/>
              </a:rPr>
              <a:pPr algn="r" eaLnBrk="1" hangingPunct="1"/>
              <a:t>15</a:t>
            </a:fld>
            <a:endParaRPr lang="ru-RU" altLang="ru-RU" sz="1200">
              <a:latin typeface="Verdana" pitchFamily="34" charset="0"/>
            </a:endParaRPr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37498" y="188913"/>
            <a:ext cx="8785100" cy="653256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800" u="sng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800" u="sng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800" u="sng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800" b="1" dirty="0" smtClean="0">
                <a:solidFill>
                  <a:srgbClr val="0000FF"/>
                </a:solidFill>
                <a:latin typeface="Times New Roman" pitchFamily="18" charset="0"/>
              </a:rPr>
              <a:t>Требования  для установления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 первой  </a:t>
            </a:r>
            <a:r>
              <a:rPr lang="ru-RU" altLang="ru-RU" sz="2800" b="1" dirty="0" smtClean="0">
                <a:solidFill>
                  <a:srgbClr val="0000FF"/>
                </a:solidFill>
                <a:latin typeface="Times New Roman" pitchFamily="18" charset="0"/>
              </a:rPr>
              <a:t>категории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  <a:p>
            <a:pPr marL="342900" indent="-342900" algn="just"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800" b="1" dirty="0" smtClean="0">
                <a:solidFill>
                  <a:srgbClr val="FF00FF"/>
                </a:solidFill>
                <a:latin typeface="Times New Roman" pitchFamily="18" charset="0"/>
              </a:rPr>
              <a:t>стабильные положительные результаты 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800" b="1" dirty="0" smtClean="0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ru-RU" altLang="ru-RU" sz="2800" b="1" dirty="0" smtClean="0">
                <a:latin typeface="Times New Roman" pitchFamily="18" charset="0"/>
              </a:rPr>
              <a:t>освоения обучающимися  образовательных 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800" b="1" dirty="0" smtClean="0">
                <a:latin typeface="Times New Roman" pitchFamily="18" charset="0"/>
              </a:rPr>
              <a:t>программ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800" b="1" dirty="0" smtClean="0">
                <a:latin typeface="Times New Roman" pitchFamily="18" charset="0"/>
              </a:rPr>
              <a:t>выявление развития у обучающихся способностей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800" b="1" dirty="0" smtClean="0">
                <a:latin typeface="Times New Roman" pitchFamily="18" charset="0"/>
              </a:rPr>
              <a:t> к научной (интеллектуальной),  творческой,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800" b="1" dirty="0" smtClean="0">
                <a:latin typeface="Times New Roman" pitchFamily="18" charset="0"/>
              </a:rPr>
              <a:t> физкультурно-спортивной деятельности;</a:t>
            </a:r>
          </a:p>
          <a:p>
            <a:pPr marL="84138" indent="-84138" algn="just"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800" b="1" dirty="0" smtClean="0">
                <a:latin typeface="Times New Roman" pitchFamily="18" charset="0"/>
              </a:rPr>
              <a:t>личный вклад в повышение качества образования, 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800" b="1" dirty="0" smtClean="0">
                <a:latin typeface="Times New Roman" pitchFamily="18" charset="0"/>
              </a:rPr>
              <a:t>совершенствование методов обучения и воспитания, </a:t>
            </a:r>
          </a:p>
          <a:p>
            <a:pPr marL="342900" indent="-342900" algn="just"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800" b="1" dirty="0" smtClean="0">
                <a:solidFill>
                  <a:srgbClr val="FF00FF"/>
                </a:solidFill>
                <a:latin typeface="Times New Roman" pitchFamily="18" charset="0"/>
              </a:rPr>
              <a:t>транслирование </a:t>
            </a:r>
            <a:r>
              <a:rPr lang="ru-RU" altLang="ru-RU" sz="2800" b="1" dirty="0" smtClean="0">
                <a:latin typeface="Times New Roman" pitchFamily="18" charset="0"/>
              </a:rPr>
              <a:t>в педагогических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800" b="1" dirty="0" smtClean="0">
                <a:latin typeface="Times New Roman" pitchFamily="18" charset="0"/>
              </a:rPr>
              <a:t> коллективах опыта практических результатов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800" b="1" dirty="0" smtClean="0">
                <a:latin typeface="Times New Roman" pitchFamily="18" charset="0"/>
              </a:rPr>
              <a:t> своей профессиональной деятельности, </a:t>
            </a:r>
          </a:p>
          <a:p>
            <a:pPr marL="342900" indent="-342900" algn="just"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800" b="1" dirty="0" smtClean="0">
                <a:solidFill>
                  <a:srgbClr val="FF00FF"/>
                </a:solidFill>
                <a:latin typeface="Times New Roman" pitchFamily="18" charset="0"/>
              </a:rPr>
              <a:t>активное участие в работе   </a:t>
            </a:r>
            <a:endParaRPr lang="ru-RU" altLang="ru-RU" sz="2800" b="1" dirty="0">
              <a:solidFill>
                <a:srgbClr val="FF00FF"/>
              </a:solidFill>
              <a:latin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методических объединений педагогических</a:t>
            </a:r>
          </a:p>
          <a:p>
            <a:pPr algn="just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 работников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2400" b="1" u="sng" dirty="0" smtClean="0">
              <a:solidFill>
                <a:srgbClr val="99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24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24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8076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endParaRPr lang="ru-RU" altLang="ru-RU" sz="1200" dirty="0">
              <a:latin typeface="Verdana" pitchFamily="34" charset="0"/>
            </a:endParaRPr>
          </a:p>
        </p:txBody>
      </p:sp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214313" y="188913"/>
            <a:ext cx="8570912" cy="63357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rgbClr val="0000FF"/>
                </a:solidFill>
                <a:latin typeface="Times New Roman" pitchFamily="18" charset="0"/>
              </a:rPr>
              <a:t>Требования для установления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itchFamily="18" charset="0"/>
              </a:rPr>
              <a:t>высшей </a:t>
            </a:r>
            <a:r>
              <a:rPr lang="ru-RU" altLang="ru-RU" sz="2800" b="1" dirty="0">
                <a:solidFill>
                  <a:srgbClr val="0000FF"/>
                </a:solidFill>
                <a:latin typeface="Times New Roman" pitchFamily="18" charset="0"/>
              </a:rPr>
              <a:t>категории</a:t>
            </a:r>
          </a:p>
          <a:p>
            <a:pPr algn="ctr" eaLnBrk="1" hangingPunct="1"/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Те же требования, что и  к первой категории.</a:t>
            </a:r>
          </a:p>
          <a:p>
            <a:pPr algn="ctr" eaLnBrk="1" hangingPunct="1"/>
            <a:r>
              <a:rPr lang="ru-RU" altLang="ru-RU" sz="2400" b="1" dirty="0">
                <a:solidFill>
                  <a:srgbClr val="FF00FF"/>
                </a:solidFill>
                <a:latin typeface="Times New Roman" pitchFamily="18" charset="0"/>
              </a:rPr>
              <a:t>Дополнительно:</a:t>
            </a:r>
          </a:p>
          <a:p>
            <a:pPr algn="ctr" eaLnBrk="1" hangingPunct="1"/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- участие воспитанников во </a:t>
            </a:r>
            <a:r>
              <a:rPr lang="ru-RU" altLang="ru-RU" sz="2400" b="1" dirty="0">
                <a:solidFill>
                  <a:srgbClr val="FF00FF"/>
                </a:solidFill>
                <a:latin typeface="Times New Roman" pitchFamily="18" charset="0"/>
              </a:rPr>
              <a:t>всероссийских </a:t>
            </a: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олимпиадах, </a:t>
            </a:r>
          </a:p>
          <a:p>
            <a:pPr algn="ctr" eaLnBrk="1" hangingPunct="1"/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конкурсах, соревнованиях;</a:t>
            </a:r>
          </a:p>
          <a:p>
            <a:pPr algn="ctr" eaLnBrk="1" hangingPunct="1">
              <a:buFontTx/>
              <a:buChar char="-"/>
            </a:pP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распространение  опыта </a:t>
            </a:r>
            <a:r>
              <a:rPr lang="ru-RU" altLang="ru-RU" sz="2400" b="1" dirty="0">
                <a:solidFill>
                  <a:srgbClr val="FF00FF"/>
                </a:solidFill>
                <a:latin typeface="Times New Roman" pitchFamily="18" charset="0"/>
              </a:rPr>
              <a:t>инновационной</a:t>
            </a:r>
          </a:p>
          <a:p>
            <a:pPr algn="ctr" eaLnBrk="1" hangingPunct="1"/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</a:rPr>
              <a:t>И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 э</a:t>
            </a:r>
            <a:r>
              <a:rPr lang="ru-RU" altLang="ru-RU" sz="2400" b="1" dirty="0">
                <a:solidFill>
                  <a:srgbClr val="FF00FF"/>
                </a:solidFill>
                <a:latin typeface="Times New Roman" pitchFamily="18" charset="0"/>
              </a:rPr>
              <a:t>кспериментальной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 деятельности </a:t>
            </a: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по повышению</a:t>
            </a:r>
          </a:p>
          <a:p>
            <a:pPr algn="ctr" eaLnBrk="1" hangingPunct="1"/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 качества обучения и воспитания</a:t>
            </a:r>
          </a:p>
          <a:p>
            <a:pPr algn="ctr" eaLnBrk="1" hangingPunct="1"/>
            <a:endParaRPr lang="ru-RU" altLang="ru-RU" sz="24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4074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17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80246" y="6356350"/>
            <a:ext cx="8892479" cy="52780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567289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endParaRPr lang="ru-RU" sz="24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785794"/>
            <a:ext cx="7369671" cy="3253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Clr>
                <a:srgbClr val="E6B91E"/>
              </a:buClr>
            </a:pPr>
            <a:r>
              <a:rPr lang="ru-RU" altLang="ru-RU" sz="3200" b="1" dirty="0" smtClean="0">
                <a:solidFill>
                  <a:srgbClr val="FF5050"/>
                </a:solidFill>
              </a:rPr>
              <a:t>Аттестуемым на высшую</a:t>
            </a:r>
            <a:r>
              <a:rPr lang="ru-RU" altLang="ru-RU" sz="32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3200" b="1" dirty="0">
                <a:solidFill>
                  <a:srgbClr val="002060"/>
                </a:solidFill>
              </a:rPr>
              <a:t>квалификационную категорию </a:t>
            </a:r>
            <a:r>
              <a:rPr lang="ru-RU" altLang="ru-RU" sz="3200" b="1" dirty="0" smtClean="0">
                <a:solidFill>
                  <a:srgbClr val="002060"/>
                </a:solidFill>
              </a:rPr>
              <a:t>необходимо  вести работу в </a:t>
            </a:r>
            <a:r>
              <a:rPr lang="ru-RU" altLang="ru-RU" sz="3200" b="1" dirty="0" smtClean="0">
                <a:solidFill>
                  <a:srgbClr val="FF5050"/>
                </a:solidFill>
              </a:rPr>
              <a:t>региональных </a:t>
            </a:r>
            <a:r>
              <a:rPr lang="ru-RU" altLang="ru-RU" sz="3200" b="1" dirty="0">
                <a:solidFill>
                  <a:srgbClr val="FF5050"/>
                </a:solidFill>
              </a:rPr>
              <a:t>инновационных площадок</a:t>
            </a:r>
            <a:r>
              <a:rPr lang="ru-RU" altLang="ru-RU" sz="3200" b="1" dirty="0">
                <a:solidFill>
                  <a:srgbClr val="002060"/>
                </a:solidFill>
              </a:rPr>
              <a:t>, заявленных в Экспертный Совет по инновационной работе в системе образования, созданный при Министерстве </a:t>
            </a:r>
          </a:p>
        </p:txBody>
      </p:sp>
    </p:spTree>
    <p:extLst>
      <p:ext uri="{BB962C8B-B14F-4D97-AF65-F5344CB8AC3E}">
        <p14:creationId xmlns:p14="http://schemas.microsoft.com/office/powerpoint/2010/main" val="44240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18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80246" y="6356350"/>
            <a:ext cx="8892479" cy="52780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138112"/>
            <a:ext cx="832157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2600" b="1" dirty="0" smtClean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  <a:p>
            <a:pPr algn="ctr"/>
            <a:endParaRPr lang="ru-RU" altLang="ru-RU" sz="2600" b="1" dirty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600" b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Перечень </a:t>
            </a:r>
            <a:r>
              <a:rPr lang="ru-RU" altLang="ru-RU" sz="2600" b="1" dirty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региональных инновационных </a:t>
            </a:r>
            <a:r>
              <a:rPr lang="ru-RU" altLang="ru-RU" sz="2600" b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площадок</a:t>
            </a:r>
            <a:endParaRPr lang="ru-RU" altLang="ru-RU" sz="2600" b="1" dirty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567289"/>
            <a:ext cx="8143932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Казанский (Приволжский) федеральный университет (2 института);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развития образования РТ;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Набережночелнинский 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социально-педагогических технологий и ресурсов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  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центр внешкольной работы;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Казанский, Арский, Мензелинский, Набережночелнинский педагогические колледжи</a:t>
            </a:r>
          </a:p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колледж сервиса</a:t>
            </a: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71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19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80246" y="6356350"/>
            <a:ext cx="8892479" cy="52780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0246" y="138112"/>
            <a:ext cx="868424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600" b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Подтверждающий перечень документов от РИП</a:t>
            </a:r>
            <a:endParaRPr lang="ru-RU" altLang="ru-RU" sz="2600" b="1" dirty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567289"/>
            <a:ext cx="8619649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>
                <a:srgbClr val="002060"/>
              </a:buClr>
            </a:pP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Рецензия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отзыв организации на инновационную разработку, титульный лист публикации, или  документ, удостоверяющий участие аттестуемого работника в республиканском или федеральном методическом конкурсе, проведенном в зарегистрированном РИП в течение  2015-2016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у.г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pPr algn="just">
              <a:buClr>
                <a:srgbClr val="002060"/>
              </a:buClr>
            </a:pP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одного подтверждающего 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 на 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97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67544" y="166539"/>
            <a:ext cx="8358187" cy="6316811"/>
          </a:xfrm>
        </p:spPr>
        <p:txBody>
          <a:bodyPr rtlCol="0">
            <a:normAutofit fontScale="90000"/>
          </a:bodyPr>
          <a:lstStyle/>
          <a:p>
            <a:pPr lvl="2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Федеральный Закон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400" b="1" i="1" u="sng" dirty="0">
                <a:solidFill>
                  <a:srgbClr val="002060"/>
                </a:solidFill>
                <a:latin typeface="Times New Roman" panose="02020603050405020304" pitchFamily="18" charset="0"/>
              </a:rPr>
              <a:t>«Об образовании в Российской Федерации»</a:t>
            </a:r>
            <a:br>
              <a:rPr lang="ru-RU" altLang="ru-RU" sz="2400" b="1" i="1" u="sng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altLang="ru-RU" sz="24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49. </a:t>
            </a:r>
            <a:r>
              <a:rPr lang="ru-RU" altLang="ru-RU" sz="2400" b="1" u="sng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Аттестация педагогических работников</a:t>
            </a:r>
            <a:br>
              <a:rPr lang="ru-RU" altLang="ru-RU" sz="2400" b="1" u="sng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1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аттестация педагогических работников проводится</a:t>
            </a:r>
            <a:b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основе оценки их профессиональной деятельности</a:t>
            </a:r>
            <a:r>
              <a:rPr lang="ru-RU" altLang="ru-RU" sz="24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2 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аттестация педагогических работников 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СЗД проводится АК, 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формируемыми 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 : аттестация педагогических работников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1, высшую категорию проводится 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уполномоченными органами государственной власти субъектов Российской Федерации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4 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порядок проведения аттестации педагогических работников устанавливается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altLang="ru-RU" sz="20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Номер слайда 1"/>
          <p:cNvSpPr txBox="1">
            <a:spLocks noGrp="1"/>
          </p:cNvSpPr>
          <p:nvPr/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D249CAF0-8AD9-4A0A-8B5A-868EA5429175}" type="slidenum">
              <a:rPr lang="ru-RU" altLang="ru-RU" sz="1200">
                <a:solidFill>
                  <a:schemeClr val="tx1"/>
                </a:solidFill>
                <a:latin typeface="Verdana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ru-RU" altLang="ru-RU" sz="1200" dirty="0">
              <a:solidFill>
                <a:schemeClr val="tx1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48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20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280246" y="6356350"/>
            <a:ext cx="8892479" cy="52780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9535" y="138112"/>
            <a:ext cx="62488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3200" b="1" dirty="0" smtClean="0">
              <a:solidFill>
                <a:srgbClr val="FF0000"/>
              </a:solidFill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Для сведения:</a:t>
            </a:r>
          </a:p>
          <a:p>
            <a:pPr algn="ctr"/>
            <a:endParaRPr lang="ru-RU" altLang="ru-RU" sz="3200" b="1" dirty="0">
              <a:solidFill>
                <a:srgbClr val="FF0000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567289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endParaRPr lang="ru-RU" sz="24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1426" y="1319482"/>
            <a:ext cx="804358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dirty="0">
                <a:solidFill>
                  <a:srgbClr val="003366"/>
                </a:solidFill>
              </a:rPr>
              <a:t>     Порядок проведения</a:t>
            </a:r>
          </a:p>
          <a:p>
            <a:r>
              <a:rPr lang="ru-RU" altLang="ru-RU" sz="3600" dirty="0">
                <a:solidFill>
                  <a:srgbClr val="FF0000"/>
                </a:solidFill>
              </a:rPr>
              <a:t>экспериментальной</a:t>
            </a:r>
            <a:r>
              <a:rPr lang="ru-RU" altLang="ru-RU" sz="3600" dirty="0">
                <a:solidFill>
                  <a:srgbClr val="003366"/>
                </a:solidFill>
              </a:rPr>
              <a:t> деятельности</a:t>
            </a:r>
          </a:p>
          <a:p>
            <a:r>
              <a:rPr lang="ru-RU" altLang="ru-RU" sz="3600" dirty="0">
                <a:solidFill>
                  <a:srgbClr val="003366"/>
                </a:solidFill>
              </a:rPr>
              <a:t>не разработан и не утвержден</a:t>
            </a:r>
          </a:p>
          <a:p>
            <a:r>
              <a:rPr lang="ru-RU" altLang="ru-RU" sz="3600" dirty="0">
                <a:solidFill>
                  <a:srgbClr val="003366"/>
                </a:solidFill>
              </a:rPr>
              <a:t>Правительством России на основе</a:t>
            </a:r>
          </a:p>
          <a:p>
            <a:r>
              <a:rPr lang="ru-RU" altLang="ru-RU" sz="3600" dirty="0">
                <a:solidFill>
                  <a:srgbClr val="003366"/>
                </a:solidFill>
              </a:rPr>
              <a:t> 20 статьи нового Закона.</a:t>
            </a:r>
          </a:p>
          <a:p>
            <a:r>
              <a:rPr lang="ru-RU" altLang="ru-RU" sz="3600" dirty="0" smtClean="0">
                <a:solidFill>
                  <a:srgbClr val="FF0000"/>
                </a:solidFill>
              </a:rPr>
              <a:t>Подтверждают </a:t>
            </a:r>
            <a:r>
              <a:rPr lang="ru-RU" altLang="ru-RU" sz="3600" dirty="0">
                <a:solidFill>
                  <a:srgbClr val="FF0000"/>
                </a:solidFill>
              </a:rPr>
              <a:t>по старому</a:t>
            </a:r>
            <a:r>
              <a:rPr lang="ru-RU" altLang="ru-RU" sz="3600" dirty="0">
                <a:solidFill>
                  <a:srgbClr val="003366"/>
                </a:solidFill>
              </a:rPr>
              <a:t>, как </a:t>
            </a:r>
            <a:r>
              <a:rPr lang="ru-RU" altLang="ru-RU" sz="3600" dirty="0">
                <a:solidFill>
                  <a:srgbClr val="FF0000"/>
                </a:solidFill>
              </a:rPr>
              <a:t>в 2014 </a:t>
            </a:r>
            <a:r>
              <a:rPr lang="ru-RU" altLang="ru-RU" sz="3600" dirty="0" smtClean="0">
                <a:solidFill>
                  <a:srgbClr val="003366"/>
                </a:solidFill>
              </a:rPr>
              <a:t>году. </a:t>
            </a:r>
            <a:r>
              <a:rPr lang="ru-RU" altLang="ru-RU" sz="3200" i="1" dirty="0" smtClean="0">
                <a:solidFill>
                  <a:srgbClr val="206A33"/>
                </a:solidFill>
              </a:rPr>
              <a:t>Пусть знают, какой документ прикрепляют. </a:t>
            </a:r>
            <a:endParaRPr lang="ru-RU" altLang="ru-RU" sz="3200" i="1" dirty="0">
              <a:solidFill>
                <a:srgbClr val="206A33"/>
              </a:solidFill>
            </a:endParaRPr>
          </a:p>
          <a:p>
            <a:endParaRPr lang="ru-RU" altLang="ru-RU" sz="3600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81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AD083AE-9239-4904-9B16-8348E306BDF7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21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567289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endParaRPr lang="ru-RU" sz="24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2150" y="626138"/>
            <a:ext cx="7411707" cy="442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Clr>
                <a:srgbClr val="E6B91E"/>
              </a:buClr>
              <a:defRPr/>
            </a:pPr>
            <a:r>
              <a:rPr lang="ru-RU" altLang="ru-RU" sz="3200" dirty="0" smtClean="0">
                <a:solidFill>
                  <a:srgbClr val="002060"/>
                </a:solidFill>
                <a:latin typeface="+mj-lt"/>
              </a:rPr>
              <a:t>Необходимо разместить  </a:t>
            </a:r>
            <a:r>
              <a:rPr lang="ru-RU" altLang="ru-RU" sz="3200" b="1" dirty="0">
                <a:solidFill>
                  <a:srgbClr val="FF0000"/>
                </a:solidFill>
                <a:latin typeface="+mj-lt"/>
              </a:rPr>
              <a:t>на личных сайтах</a:t>
            </a:r>
            <a:r>
              <a:rPr lang="ru-RU" altLang="ru-RU" sz="3200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altLang="ru-RU" sz="3200" dirty="0" smtClean="0">
                <a:solidFill>
                  <a:srgbClr val="FF0000"/>
                </a:solidFill>
                <a:latin typeface="+mj-lt"/>
              </a:rPr>
              <a:t>:</a:t>
            </a:r>
          </a:p>
          <a:p>
            <a:pPr algn="ctr">
              <a:lnSpc>
                <a:spcPct val="80000"/>
              </a:lnSpc>
              <a:buClr>
                <a:srgbClr val="E6B91E"/>
              </a:buClr>
              <a:defRPr/>
            </a:pPr>
            <a:r>
              <a:rPr lang="ru-RU" altLang="ru-RU" sz="3200" b="1" dirty="0" smtClean="0">
                <a:solidFill>
                  <a:srgbClr val="FF0000"/>
                </a:solidFill>
                <a:latin typeface="+mj-lt"/>
              </a:rPr>
              <a:t>      </a:t>
            </a:r>
            <a:r>
              <a:rPr lang="ru-RU" altLang="ru-RU" sz="3200" b="1" dirty="0">
                <a:solidFill>
                  <a:srgbClr val="FF0000"/>
                </a:solidFill>
                <a:latin typeface="+mj-lt"/>
              </a:rPr>
              <a:t>- </a:t>
            </a:r>
            <a:r>
              <a:rPr lang="ru-RU" altLang="ru-RU" sz="3200" b="1" dirty="0" err="1" smtClean="0">
                <a:solidFill>
                  <a:srgbClr val="FF0000"/>
                </a:solidFill>
                <a:latin typeface="+mj-lt"/>
              </a:rPr>
              <a:t>видеоуроки</a:t>
            </a:r>
            <a:r>
              <a:rPr lang="ru-RU" altLang="ru-RU" sz="32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3200" dirty="0">
                <a:solidFill>
                  <a:srgbClr val="002060"/>
                </a:solidFill>
                <a:latin typeface="+mj-lt"/>
              </a:rPr>
              <a:t>аттестуемых педагогов для дальнейшей качественной работы экспертов, определения ими личностных компетенций аттестуемых,</a:t>
            </a:r>
          </a:p>
          <a:p>
            <a:pPr algn="ctr">
              <a:lnSpc>
                <a:spcPct val="80000"/>
              </a:lnSpc>
              <a:buClr>
                <a:srgbClr val="E6B91E"/>
              </a:buClr>
              <a:buFontTx/>
              <a:buChar char="-"/>
              <a:defRPr/>
            </a:pPr>
            <a:r>
              <a:rPr lang="ru-RU" altLang="ru-RU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32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3200" b="1" dirty="0" smtClean="0">
                <a:solidFill>
                  <a:srgbClr val="FF0000"/>
                </a:solidFill>
                <a:latin typeface="+mj-lt"/>
              </a:rPr>
              <a:t>индивидуальные планы </a:t>
            </a:r>
            <a:r>
              <a:rPr lang="ru-RU" altLang="ru-RU" sz="3200" dirty="0">
                <a:solidFill>
                  <a:srgbClr val="002060"/>
                </a:solidFill>
                <a:latin typeface="+mj-lt"/>
              </a:rPr>
              <a:t>повышения профессионального уровня на </a:t>
            </a:r>
            <a:r>
              <a:rPr lang="ru-RU" altLang="ru-RU" sz="3200" dirty="0" err="1">
                <a:solidFill>
                  <a:srgbClr val="002060"/>
                </a:solidFill>
                <a:latin typeface="+mj-lt"/>
              </a:rPr>
              <a:t>межаттестационный</a:t>
            </a:r>
            <a:r>
              <a:rPr lang="ru-RU" altLang="ru-RU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3200" dirty="0" smtClean="0">
                <a:solidFill>
                  <a:srgbClr val="002060"/>
                </a:solidFill>
                <a:latin typeface="+mj-lt"/>
              </a:rPr>
              <a:t>период</a:t>
            </a:r>
            <a:endParaRPr lang="ru-RU" altLang="ru-RU" sz="32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222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8820472" cy="561975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документов</a:t>
            </a:r>
            <a:r>
              <a:rPr lang="en-US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необходимых для ИС: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9552" y="1196752"/>
            <a:ext cx="8424936" cy="5544616"/>
          </a:xfrm>
        </p:spPr>
        <p:txBody>
          <a:bodyPr rtlCol="0">
            <a:normAutofit/>
          </a:bodyPr>
          <a:lstStyle/>
          <a:p>
            <a:pPr marL="42545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 </a:t>
            </a:r>
          </a:p>
          <a:p>
            <a:pPr marL="42545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Аттестационный лист старый для высшей категории (вписывают в заявлении)</a:t>
            </a:r>
          </a:p>
          <a:p>
            <a:pPr marL="42545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результативности профессиональной деятельности для всех</a:t>
            </a:r>
          </a:p>
          <a:p>
            <a:pPr marL="42545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самооценки, для тех у кого будет экспертиза</a:t>
            </a:r>
          </a:p>
          <a:p>
            <a:pPr marL="42545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экспертизы (кто через экспертизу, заполняет внешний эксперт)</a:t>
            </a:r>
          </a:p>
          <a:p>
            <a:pPr marL="151130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для высшей категории: </a:t>
            </a:r>
          </a:p>
          <a:p>
            <a:pPr marL="42545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участии в региональной или федеральной  инновационной площадке,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или сертификат об экспериментальной работе</a:t>
            </a:r>
          </a:p>
          <a:p>
            <a:pPr marL="42545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Подтверждающий документ об участии детей в олимпиадах, конкурсах, соревнованиях   всероссийского уровня или в региональном этапе данных мероприятий</a:t>
            </a:r>
          </a:p>
          <a:p>
            <a:pPr marL="365125" indent="-282575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125" indent="-282575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3" charset="2"/>
              <a:buChar char=""/>
              <a:defRPr/>
            </a:pPr>
            <a:endPara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812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3251" name="Picture 3" descr="Рисунок1"/>
          <p:cNvPicPr>
            <a:picLocks noChangeAspect="1" noChangeArrowheads="1"/>
          </p:cNvPicPr>
          <p:nvPr/>
        </p:nvPicPr>
        <p:blipFill>
          <a:blip r:embed="rId2"/>
          <a:srcRect b="3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01140826"/>
          <p:cNvPicPr>
            <a:picLocks noChangeAspect="1" noChangeArrowheads="1"/>
          </p:cNvPicPr>
          <p:nvPr/>
        </p:nvPicPr>
        <p:blipFill>
          <a:blip r:embed="rId3">
            <a:lum bright="6000"/>
          </a:blip>
          <a:srcRect t="38405" b="37025"/>
          <a:stretch>
            <a:fillRect/>
          </a:stretch>
        </p:blipFill>
        <p:spPr bwMode="auto">
          <a:xfrm>
            <a:off x="0" y="0"/>
            <a:ext cx="91440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9" descr="3164b"/>
          <p:cNvPicPr>
            <a:picLocks noChangeAspect="1" noChangeArrowheads="1"/>
          </p:cNvPicPr>
          <p:nvPr/>
        </p:nvPicPr>
        <p:blipFill>
          <a:blip r:embed="rId4">
            <a:lum bright="-12000" contrast="18000"/>
          </a:blip>
          <a:srcRect t="35928" b="59319"/>
          <a:stretch>
            <a:fillRect/>
          </a:stretch>
        </p:blipFill>
        <p:spPr bwMode="auto">
          <a:xfrm>
            <a:off x="0" y="1484313"/>
            <a:ext cx="40671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10" descr="3164b"/>
          <p:cNvPicPr>
            <a:picLocks noChangeAspect="1" noChangeArrowheads="1"/>
          </p:cNvPicPr>
          <p:nvPr/>
        </p:nvPicPr>
        <p:blipFill>
          <a:blip r:embed="rId4">
            <a:lum bright="6000" contrast="18000"/>
          </a:blip>
          <a:srcRect t="35928" b="59319"/>
          <a:stretch>
            <a:fillRect/>
          </a:stretch>
        </p:blipFill>
        <p:spPr bwMode="auto">
          <a:xfrm>
            <a:off x="2051050" y="1557338"/>
            <a:ext cx="2952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0" y="2349500"/>
            <a:ext cx="91440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ru-RU" sz="2400" b="1">
                <a:solidFill>
                  <a:srgbClr val="34315D"/>
                </a:solidFill>
                <a:latin typeface="Arial Black" pitchFamily="34" charset="0"/>
              </a:rPr>
              <a:t> </a:t>
            </a:r>
            <a:r>
              <a:rPr lang="ru-RU" sz="2400" b="1">
                <a:solidFill>
                  <a:srgbClr val="791D8B"/>
                </a:solidFill>
                <a:latin typeface="Arial Black" pitchFamily="34" charset="0"/>
              </a:rPr>
              <a:t>Выявление уровня квалификации педагогических работников для установления соответствия требованиям, предъявляемым к первой и высшей квалификационным категориям</a:t>
            </a: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8640763" y="6497638"/>
            <a:ext cx="503237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400" b="1">
                <a:solidFill>
                  <a:srgbClr val="333333"/>
                </a:solidFill>
                <a:latin typeface="Verdana" pitchFamily="34" charset="0"/>
              </a:rPr>
              <a:t>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357166"/>
            <a:ext cx="8643998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Лист самооценки педагогической деятельности учителя</a:t>
            </a:r>
            <a:endParaRPr lang="ru-RU" sz="2400" dirty="0" smtClean="0"/>
          </a:p>
          <a:p>
            <a:pPr>
              <a:buNone/>
            </a:pPr>
            <a:r>
              <a:rPr lang="ru-RU" b="1" dirty="0" smtClean="0"/>
              <a:t>______________________________________(</a:t>
            </a:r>
            <a:r>
              <a:rPr lang="ru-RU" b="1" dirty="0" smtClean="0"/>
              <a:t>ФИО),</a:t>
            </a:r>
          </a:p>
          <a:p>
            <a:pPr>
              <a:buNone/>
            </a:pPr>
            <a:r>
              <a:rPr lang="ru-RU" b="1" dirty="0" err="1" smtClean="0"/>
              <a:t>_________________образовательное</a:t>
            </a:r>
            <a:r>
              <a:rPr lang="ru-RU" b="1" dirty="0" smtClean="0"/>
              <a:t> учреждение, преподаваемый предмет) ____________________________________________ (имеющаяся квалификационная категория)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_________________________________(категория, на которую Вы претендуете)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9826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599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24"/>
                <a:gridCol w="5286412"/>
                <a:gridCol w="500066"/>
                <a:gridCol w="428628"/>
                <a:gridCol w="571504"/>
                <a:gridCol w="571504"/>
                <a:gridCol w="471461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Утверждения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217170" algn="ctr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03835" indent="-278130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  4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07365" indent="-507365" algn="ctr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Я безразличен(-на) к критике в свой адрес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4675"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Я поощряю даже самые маленькие успехи обучающихся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Я хорошо знаю основные нормативные документы, отражающие требования к содержанию и результатам обучения по своему предмету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Я умею устанавливать отношения сотрудничества с обучающимися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Лист самооценки педагогической деятельности учителя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897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85728"/>
            <a:ext cx="8929718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Экспертный лист  оценки уровня квалификации учителя</a:t>
            </a:r>
            <a:endParaRPr lang="ru-RU" sz="2400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___________________________(ФИО аттестуемого учителя)</a:t>
            </a:r>
            <a:br>
              <a:rPr lang="ru-RU" sz="2400" b="1" dirty="0" smtClean="0"/>
            </a:br>
            <a:r>
              <a:rPr lang="ru-RU" sz="2400" b="1" dirty="0" smtClean="0"/>
              <a:t>___________________________(преподаваемый предмет)</a:t>
            </a:r>
            <a:br>
              <a:rPr lang="ru-RU" sz="2400" b="1" dirty="0" smtClean="0"/>
            </a:br>
            <a:r>
              <a:rPr lang="ru-RU" sz="2400" b="1" dirty="0" smtClean="0"/>
              <a:t>______________________(имеющаяся квалификационная категория аттестуемого учителя)</a:t>
            </a:r>
            <a:br>
              <a:rPr lang="ru-RU" sz="2400" b="1" dirty="0" smtClean="0"/>
            </a:br>
            <a:r>
              <a:rPr lang="ru-RU" sz="2400" b="1" dirty="0" smtClean="0"/>
              <a:t>______________________________(категория, на которую претендует аттестуемый учитель)</a:t>
            </a:r>
            <a:br>
              <a:rPr lang="ru-RU" sz="2400" b="1" dirty="0" smtClean="0"/>
            </a:br>
            <a:r>
              <a:rPr lang="ru-RU" sz="2400" b="1" dirty="0" smtClean="0"/>
              <a:t>_____________________(ФИО эксперта и его должность)</a:t>
            </a:r>
            <a:br>
              <a:rPr lang="ru-RU" sz="2400" b="1" dirty="0" smtClean="0"/>
            </a:br>
            <a:r>
              <a:rPr lang="ru-RU" sz="2400" b="1" dirty="0" smtClean="0"/>
              <a:t>_____________________(</a:t>
            </a:r>
            <a:r>
              <a:rPr lang="ru-RU" sz="2400" b="1" dirty="0" smtClean="0"/>
              <a:t>ФИО эксперта и его должность</a:t>
            </a:r>
            <a:r>
              <a:rPr lang="ru-RU" sz="2400" b="1" dirty="0" smtClean="0"/>
              <a:t>)   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357158" y="142852"/>
            <a:ext cx="6203301" cy="69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buNone/>
              <a:tabLst>
                <a:tab pos="1273175" algn="l"/>
              </a:tabLst>
            </a:pPr>
            <a:r>
              <a:rPr lang="ru-RU" sz="1800" b="1" dirty="0">
                <a:latin typeface="Arial Unicode MS" pitchFamily="34" charset="-128"/>
                <a:cs typeface="Times New Roman" pitchFamily="18" charset="0"/>
              </a:rPr>
              <a:t>1. Компетентность в области личностных качеств</a:t>
            </a:r>
            <a:r>
              <a:rPr lang="ru-RU" sz="1800" b="1" dirty="0">
                <a:cs typeface="Times New Roman" pitchFamily="18" charset="0"/>
              </a:rPr>
              <a:t>	</a:t>
            </a:r>
            <a:endParaRPr lang="ru-RU" sz="1800" dirty="0"/>
          </a:p>
          <a:p>
            <a:pPr algn="l" eaLnBrk="0" hangingPunct="0">
              <a:buNone/>
              <a:tabLst>
                <a:tab pos="1273175" algn="l"/>
              </a:tabLst>
            </a:pPr>
            <a:r>
              <a:rPr lang="ru-RU" sz="1800" b="1" dirty="0">
                <a:cs typeface="Times New Roman" pitchFamily="18" charset="0"/>
              </a:rPr>
              <a:t>1.1. </a:t>
            </a:r>
            <a:r>
              <a:rPr lang="ru-RU" sz="1800" b="1" dirty="0" err="1">
                <a:cs typeface="Times New Roman" pitchFamily="18" charset="0"/>
              </a:rPr>
              <a:t>Эмпатийность</a:t>
            </a:r>
            <a:r>
              <a:rPr lang="ru-RU" sz="1800" b="1" dirty="0">
                <a:cs typeface="Times New Roman" pitchFamily="18" charset="0"/>
              </a:rPr>
              <a:t> и </a:t>
            </a:r>
            <a:r>
              <a:rPr lang="ru-RU" sz="1800" b="1" dirty="0" err="1">
                <a:cs typeface="Times New Roman" pitchFamily="18" charset="0"/>
              </a:rPr>
              <a:t>социорефлексия</a:t>
            </a:r>
            <a:endParaRPr lang="ru-RU" sz="1800" dirty="0"/>
          </a:p>
        </p:txBody>
      </p:sp>
      <p:graphicFrame>
        <p:nvGraphicFramePr>
          <p:cNvPr id="5" name="Group 7"/>
          <p:cNvGraphicFramePr>
            <a:graphicFrameLocks noGrp="1"/>
          </p:cNvGraphicFramePr>
          <p:nvPr/>
        </p:nvGraphicFramePr>
        <p:xfrm>
          <a:off x="142843" y="857232"/>
          <a:ext cx="9001157" cy="2651410"/>
        </p:xfrm>
        <a:graphic>
          <a:graphicData uri="http://schemas.openxmlformats.org/drawingml/2006/table">
            <a:tbl>
              <a:tblPr/>
              <a:tblGrid>
                <a:gridCol w="462277"/>
                <a:gridCol w="8538880"/>
              </a:tblGrid>
              <a:tr h="45708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1.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Все обучающиеся безбоязненно обращаются к учителю за помощью, столкнувшись с трудностями в решении того или иного вопроса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2.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Умеет смотреть на ситуацию с точки зрения других и достигать взаимопонимания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3.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Умеет поддержать обучающихся и коллег по работе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3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4.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В отношениях с обучающимися бывает предвзятым (некоторым  «приклеивает» ярлыки)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5.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Умеет анализировать причины поступков и поведения обучающихся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5" marB="4568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27"/>
          <p:cNvSpPr>
            <a:spLocks noChangeArrowheads="1"/>
          </p:cNvSpPr>
          <p:nvPr/>
        </p:nvSpPr>
        <p:spPr bwMode="auto">
          <a:xfrm>
            <a:off x="0" y="3500438"/>
            <a:ext cx="37449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ru-RU" sz="2000" b="1" dirty="0">
                <a:cs typeface="Times New Roman" pitchFamily="18" charset="0"/>
              </a:rPr>
              <a:t>1.2. </a:t>
            </a:r>
            <a:r>
              <a:rPr lang="ru-RU" sz="2000" b="1" dirty="0" err="1">
                <a:cs typeface="Times New Roman" pitchFamily="18" charset="0"/>
              </a:rPr>
              <a:t>Самоорганизованность</a:t>
            </a:r>
            <a:endParaRPr lang="ru-RU" sz="2000" dirty="0"/>
          </a:p>
        </p:txBody>
      </p:sp>
      <p:graphicFrame>
        <p:nvGraphicFramePr>
          <p:cNvPr id="7" name="Group 28"/>
          <p:cNvGraphicFramePr>
            <a:graphicFrameLocks noGrp="1"/>
          </p:cNvGraphicFramePr>
          <p:nvPr/>
        </p:nvGraphicFramePr>
        <p:xfrm>
          <a:off x="0" y="3932230"/>
          <a:ext cx="9001156" cy="2925770"/>
        </p:xfrm>
        <a:graphic>
          <a:graphicData uri="http://schemas.openxmlformats.org/drawingml/2006/table">
            <a:tbl>
              <a:tblPr/>
              <a:tblGrid>
                <a:gridCol w="466946"/>
                <a:gridCol w="8534210"/>
              </a:tblGrid>
              <a:tr h="32839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6.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Умеет организовать свою деятельность и деятельность обучающихся для достижения намеченных целей урока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7.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Рабочее пространство учителя хорошо организовано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8.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Конструктивно реагирует на  ошибки  и трудности, возникающие в процессе реализации педагогической деятельности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9.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Учитель своевременно вносит коррективы в намеченный план урока в зависимости от сложившейся ситуации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10.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Times New Roman" pitchFamily="18" charset="0"/>
                        </a:rPr>
                        <a:t>Учитель сохраняет самообладание даже в ситуациях с высокой эмоциональной нагрузкой 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T="45689" marB="4568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900113" indent="-633413">
              <a:buClr>
                <a:schemeClr val="hlink"/>
              </a:buClr>
              <a:buSzPct val="85000"/>
              <a:buFont typeface="Wingdings" pitchFamily="2" charset="2"/>
              <a:buChar char="Ø"/>
            </a:pPr>
            <a:r>
              <a:rPr lang="ru-RU" sz="2800" b="1" dirty="0" smtClean="0">
                <a:latin typeface="Garamond" pitchFamily="18" charset="0"/>
              </a:rPr>
              <a:t>Анализ урока</a:t>
            </a:r>
            <a:endParaRPr lang="ru-RU" sz="2800" dirty="0" smtClean="0">
              <a:latin typeface="Garamond" pitchFamily="18" charset="0"/>
            </a:endParaRPr>
          </a:p>
          <a:p>
            <a:pPr marL="900113" indent="-633413">
              <a:buClr>
                <a:schemeClr val="hlink"/>
              </a:buClr>
              <a:buSzPct val="85000"/>
              <a:buFont typeface="Wingdings" pitchFamily="2" charset="2"/>
              <a:buChar char="Ø"/>
            </a:pPr>
            <a:r>
              <a:rPr lang="ru-RU" sz="2800" b="1" dirty="0" smtClean="0">
                <a:latin typeface="Garamond" pitchFamily="18" charset="0"/>
              </a:rPr>
              <a:t>Анализ результатов учебной деятельности учащихся</a:t>
            </a:r>
            <a:endParaRPr lang="ru-RU" sz="2800" dirty="0" smtClean="0">
              <a:latin typeface="Garamond" pitchFamily="18" charset="0"/>
            </a:endParaRPr>
          </a:p>
          <a:p>
            <a:pPr marL="900113" indent="-633413">
              <a:buClr>
                <a:schemeClr val="hlink"/>
              </a:buClr>
              <a:buSzPct val="85000"/>
              <a:buFont typeface="Wingdings" pitchFamily="2" charset="2"/>
              <a:buChar char="Ø"/>
            </a:pPr>
            <a:r>
              <a:rPr lang="ru-RU" sz="2800" b="1" dirty="0" smtClean="0">
                <a:latin typeface="Garamond" pitchFamily="18" charset="0"/>
              </a:rPr>
              <a:t>Анализ результатов </a:t>
            </a:r>
            <a:r>
              <a:rPr lang="ru-RU" sz="2800" b="1" dirty="0" err="1" smtClean="0">
                <a:latin typeface="Garamond" pitchFamily="18" charset="0"/>
              </a:rPr>
              <a:t>внеучебной</a:t>
            </a:r>
            <a:r>
              <a:rPr lang="ru-RU" sz="2800" b="1" dirty="0" smtClean="0">
                <a:latin typeface="Garamond" pitchFamily="18" charset="0"/>
              </a:rPr>
              <a:t> активности учащихся</a:t>
            </a:r>
          </a:p>
          <a:p>
            <a:pPr marL="900113" indent="-633413">
              <a:buClr>
                <a:schemeClr val="hlink"/>
              </a:buClr>
              <a:buSzPct val="85000"/>
              <a:buFont typeface="Wingdings" pitchFamily="2" charset="2"/>
              <a:buChar char="Ø"/>
            </a:pPr>
            <a:r>
              <a:rPr lang="ru-RU" sz="2800" b="1" dirty="0" smtClean="0">
                <a:latin typeface="Garamond" pitchFamily="18" charset="0"/>
              </a:rPr>
              <a:t>Анализ показателей методической работы педагога</a:t>
            </a:r>
          </a:p>
          <a:p>
            <a:pPr marL="900113" indent="-633413">
              <a:buClr>
                <a:schemeClr val="hlink"/>
              </a:buClr>
              <a:buSzPct val="85000"/>
              <a:buFont typeface="Wingdings" pitchFamily="2" charset="2"/>
              <a:buChar char="Ø"/>
            </a:pPr>
            <a:r>
              <a:rPr lang="ru-RU" sz="2800" b="1" dirty="0" smtClean="0">
                <a:latin typeface="Garamond" pitchFamily="18" charset="0"/>
              </a:rPr>
              <a:t>Анализ достижений педагога: имеющихся наград, грамот и т.д.</a:t>
            </a:r>
          </a:p>
          <a:p>
            <a:pPr marL="900113" indent="-633413">
              <a:buClr>
                <a:schemeClr val="hlink"/>
              </a:buClr>
              <a:buSzPct val="85000"/>
              <a:buFont typeface="Wingdings" pitchFamily="2" charset="2"/>
              <a:buChar char="Ø"/>
            </a:pPr>
            <a:r>
              <a:rPr lang="ru-RU" sz="2800" b="1" dirty="0" smtClean="0">
                <a:latin typeface="Garamond" pitchFamily="18" charset="0"/>
              </a:rPr>
              <a:t>Опросы удовлетворенности педагогической деятельностью аттестуемого</a:t>
            </a:r>
          </a:p>
          <a:p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solidFill>
            <a:schemeClr val="bg1"/>
          </a:solidFill>
          <a:ln w="15875">
            <a:noFill/>
            <a:miter lim="800000"/>
            <a:headEnd/>
            <a:tailEnd/>
          </a:ln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  <a:spcBef>
                <a:spcPct val="5000"/>
              </a:spcBef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</a:rPr>
              <a:t>       </a:t>
            </a:r>
            <a:r>
              <a:rPr lang="ru-RU" sz="2800" b="1" dirty="0">
                <a:solidFill>
                  <a:schemeClr val="tx1"/>
                </a:solidFill>
                <a:latin typeface="Garamond" pitchFamily="18" charset="0"/>
              </a:rPr>
              <a:t>При проведении экспертной оценки экспертам рекомендуется использовать следующие источники: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solidFill>
            <a:schemeClr val="bg1"/>
          </a:solidFill>
          <a:ln w="9525">
            <a:solidFill>
              <a:srgbClr val="706BB1"/>
            </a:solidFill>
            <a:miter lim="800000"/>
            <a:headEnd/>
            <a:tailEnd/>
          </a:ln>
        </p:spPr>
        <p:txBody>
          <a:bodyPr/>
          <a:lstStyle/>
          <a:p>
            <a:pPr marL="439738" indent="-439738">
              <a:lnSpc>
                <a:spcPct val="85000"/>
              </a:lnSpc>
              <a:spcBef>
                <a:spcPct val="40000"/>
              </a:spcBef>
              <a:buClr>
                <a:srgbClr val="7E007E"/>
              </a:buClr>
              <a:buSzPct val="60000"/>
              <a:buFont typeface="Wingdings" pitchFamily="2" charset="2"/>
              <a:buNone/>
            </a:pPr>
            <a:r>
              <a:rPr lang="ru-RU" sz="2400" b="1" dirty="0">
                <a:solidFill>
                  <a:srgbClr val="000076"/>
                </a:solidFill>
                <a:latin typeface="Garamond" pitchFamily="18" charset="0"/>
              </a:rPr>
              <a:t>Пример графического представления результатов экспертной  оценки</a:t>
            </a:r>
            <a:r>
              <a:rPr lang="ru-RU" sz="2400" b="1" dirty="0">
                <a:solidFill>
                  <a:srgbClr val="000076"/>
                </a:solidFill>
              </a:rPr>
              <a:t> </a:t>
            </a:r>
            <a:r>
              <a:rPr lang="ru-RU" sz="2400" b="1" dirty="0">
                <a:solidFill>
                  <a:srgbClr val="000076"/>
                </a:solidFill>
                <a:latin typeface="Garamond" pitchFamily="18" charset="0"/>
              </a:rPr>
              <a:t>(данные конкретного педагога):</a:t>
            </a:r>
          </a:p>
        </p:txBody>
      </p:sp>
      <p:graphicFrame>
        <p:nvGraphicFramePr>
          <p:cNvPr id="1026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1204912" y="1491456"/>
          <a:ext cx="6734175" cy="450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Диаграмма" r:id="rId3" imgW="6734128" imgH="4505209" progId="Excel.Sheet.8">
                  <p:embed/>
                </p:oleObj>
              </mc:Choice>
              <mc:Fallback>
                <p:oleObj name="Диаграмма" r:id="rId3" imgW="6734128" imgH="4505209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4912" y="1491456"/>
                        <a:ext cx="6734175" cy="450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1983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МО и Н РТ № под-1519/16 от 05.08.2016 г.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«Об утверждении регламента по проведению аттестации педагогических  работников   организаций Республики Татарстан, осуществляющих образовательную деятельность в государственной информационной системе «Электронное образование в Республике Татарстан»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МО и Н РТ № 2039/15 от 26.03.2015г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«Об экспертных комиссиях по муниципальным образованиям Республики Татарстан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аттестационной комиссии </a:t>
            </a:r>
            <a:r>
              <a:rPr lang="ru-RU" sz="1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и Н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РТ»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Приказ МО и Н РТ № 79/15 от 14 января 2015 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«Об утверждении Положения о формах и процедурах аттестации педагогических работников организаций РТ, осуществляющих образовательную деятельность»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Отраслевое Соглашение между МО и НРТ и Татарским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рескомом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профсоюза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работников народного образования и науки на 2014-2016 гг. 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 2 «Права и льготы работников образования Республики Татарстан при подготовке и проведении аттестации»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МО и Н РФ от 07.04.2014г. №276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«Об утверждении Порядка проведения аттестации педагогических работников организаций, осуществляющих образовательную деятельность» 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утратил силу приказ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 и Н РФ от 24.03.2010г №209 «О порядке аттестации педагогических работников государственных и муниципальных образовательных учреждений»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 проведения оценки профессиональной деятельности аттестуемых с целью подтверждения СЗД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МО и Н РТ №5143/14 от 11.09.14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«О внесении изменений в порядок оформления результатов аттестации педагогических работников» (отмена выдачи аттестационных листов)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90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857232"/>
          <a:ext cx="8686800" cy="5500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2286016"/>
                <a:gridCol w="5972156"/>
              </a:tblGrid>
              <a:tr h="4185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5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Arial Unicode MS"/>
                          <a:cs typeface="Times New Roman"/>
                        </a:rPr>
                        <a:t>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Arial Unicode MS"/>
                          <a:cs typeface="Times New Roman"/>
                        </a:rPr>
                        <a:t>Компетентность в области личностных качеств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Arial Unicode MS"/>
                          <a:cs typeface="Times New Roman"/>
                        </a:rPr>
                        <a:t>Источники информации для выработки экспертного суждения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85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Arial Unicode MS"/>
                          <a:cs typeface="Times New Roman"/>
                        </a:rPr>
                        <a:t>1.1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Arial Unicode MS"/>
                          <a:cs typeface="Times New Roman"/>
                        </a:rPr>
                        <a:t>Эмпатийность</a:t>
                      </a:r>
                      <a:r>
                        <a:rPr lang="ru-RU" sz="1800" b="1" dirty="0">
                          <a:latin typeface="Times New Roman"/>
                          <a:ea typeface="Arial Unicode MS"/>
                          <a:cs typeface="Times New Roman"/>
                        </a:rPr>
                        <a:t> и </a:t>
                      </a:r>
                      <a:r>
                        <a:rPr lang="ru-RU" sz="1800" b="1" dirty="0" err="1">
                          <a:latin typeface="Times New Roman"/>
                          <a:ea typeface="Arial Unicode MS"/>
                          <a:cs typeface="Times New Roman"/>
                        </a:rPr>
                        <a:t>со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циорефлексия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946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50" algn="ctr"/>
                        </a:tabLs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50" algn="ctr"/>
                        </a:tabLs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Все обучающиеся безбоязненно обращаются к учителю за помощью, столкнувшись с трудностями в решении того или иного вопроса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350" algn="ctr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Наблюдение за поведением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обучающихся на уроке и на перемене.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6350" algn="ctr"/>
                        </a:tabLs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Учащиеся легко идут на контакт с учителем, преобладает дружеский тон общения; вопросы на уроке задаются по мере возникновения; ученики во время урока, соблюдая дисциплину, открыто признаются, что что-то не поняли и просят объяснить; спрашивают совета, интересуются мнением учителя о своем ответе.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6350" algn="ctr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Собеседование с руководителем (заместителем) образовательного учреждения, данные самооценки учителя.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6350" algn="ctr"/>
                        </a:tabLs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Выяснить, какой стиль педагогического общения свойственен учителю, как можно охарактеризовать общение педагога с обучающимися.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Возможные источники информации для заполнения экспертного листа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11430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Личном кабинете педагога, которого  куратор МР определил как эксперта,  в разделе Педагогическая аттестация появляется раздел «Пакеты для проверки».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help.edu.tatar.ru/wp-content/uploads/2015/06/%D0%9B%D0%9A-%D1%8D%D0%BA%D1%81%D0%BF%D0%B5%D1%80%D1%82%D0%B0-300x156.pn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60"/>
            <a:ext cx="8072494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4919008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Эксперт может 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просмотреть нормативные документы;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загрузить Экспертный лист;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просмотреть пакет (кнопка активна, если появляется подсказка)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отправить пакет куратору МР (кнопка активна, если появляется подсказка).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14290"/>
            <a:ext cx="535781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14290"/>
            <a:ext cx="4429124" cy="5143536"/>
          </a:xfrm>
        </p:spPr>
        <p:txBody>
          <a:bodyPr>
            <a:noAutofit/>
          </a:bodyPr>
          <a:lstStyle/>
          <a:p>
            <a:pPr fontAlgn="base"/>
            <a: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проведения экспертизы необходимо</a:t>
            </a:r>
            <a:b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открыть пакет  (кнопка «Просмотр»),</a:t>
            </a:r>
            <a:b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провести экспертизу, выставить экспертную оценку;</a:t>
            </a:r>
            <a:b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прикрепить («Добавить») экспертный лист;</a:t>
            </a:r>
            <a:b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прикрепить («Добавить») экспертное заключение;</a:t>
            </a:r>
            <a:b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отправить муниципальному куратору (доступно при выполнении предыдущих шагов).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143512"/>
            <a:ext cx="378618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Если не все этапы экспертизы проведены, функция «Закрыть окно» позволяет выйти </a:t>
            </a:r>
            <a:r>
              <a:rPr lang="ru-RU" sz="2000" dirty="0" err="1" smtClean="0">
                <a:solidFill>
                  <a:srgbClr val="FF0000"/>
                </a:solidFill>
              </a:rPr>
              <a:t>выйти</a:t>
            </a:r>
            <a:r>
              <a:rPr lang="ru-RU" sz="2000" dirty="0" smtClean="0">
                <a:solidFill>
                  <a:srgbClr val="FF0000"/>
                </a:solidFill>
              </a:rPr>
              <a:t> из пакета документов </a:t>
            </a:r>
            <a:r>
              <a:rPr lang="ru-RU" dirty="0" smtClean="0">
                <a:solidFill>
                  <a:srgbClr val="FF0000"/>
                </a:solidFill>
              </a:rPr>
              <a:t>без отправки куратору МР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4563" y="70668"/>
            <a:ext cx="3929090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3200" b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Работа </a:t>
            </a:r>
            <a:r>
              <a:rPr lang="ru-RU" altLang="ru-RU" sz="32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эксперта</a:t>
            </a:r>
            <a:endParaRPr lang="ru-RU" altLang="ru-RU" sz="3200" b="1" dirty="0">
              <a:solidFill>
                <a:srgbClr val="09025E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1" y="1142984"/>
            <a:ext cx="6315075" cy="38608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4500570"/>
            <a:ext cx="6524625" cy="16383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521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85698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b="1" dirty="0" smtClean="0"/>
              <a:t>ЗАСЕДАНИЕ ЭКСПЕРТНОЙ КОМИСИИ АТТЕСТАЦИОННОЙ КОМИССИИ</a:t>
            </a:r>
          </a:p>
          <a:p>
            <a:endParaRPr lang="ru-RU" sz="2000" b="1" dirty="0" smtClean="0"/>
          </a:p>
          <a:p>
            <a:r>
              <a:rPr lang="ru-RU" sz="2000" dirty="0" smtClean="0"/>
              <a:t>Вопросы</a:t>
            </a:r>
            <a:r>
              <a:rPr lang="ru-RU" sz="2000" dirty="0"/>
              <a:t>, на которые должны подготовить ответы педагоги, </a:t>
            </a:r>
            <a:r>
              <a:rPr lang="ru-RU" sz="2000" dirty="0" err="1"/>
              <a:t>аттестующиеся</a:t>
            </a:r>
            <a:r>
              <a:rPr lang="ru-RU" sz="2000" dirty="0"/>
              <a:t> на заявленную квалификационную категорию:</a:t>
            </a:r>
            <a:endParaRPr lang="ru-RU" sz="2000" b="1" dirty="0"/>
          </a:p>
          <a:p>
            <a:pPr lvl="0"/>
            <a:r>
              <a:rPr lang="ru-RU" sz="2000" dirty="0"/>
              <a:t>Ф.И.О., должность, организация, район.</a:t>
            </a:r>
            <a:endParaRPr lang="ru-RU" sz="2000" b="1" dirty="0"/>
          </a:p>
          <a:p>
            <a:pPr lvl="0"/>
            <a:r>
              <a:rPr lang="ru-RU" sz="2000" dirty="0"/>
              <a:t> Повторная аттестация или впервые, или досрочная. Если досрочная, то когда получили первую.</a:t>
            </a:r>
            <a:endParaRPr lang="ru-RU" sz="2000" b="1" dirty="0"/>
          </a:p>
          <a:p>
            <a:pPr lvl="0"/>
            <a:r>
              <a:rPr lang="ru-RU" sz="2000" dirty="0"/>
              <a:t>Оценка профессиональной деятельности проведена через экспертизу или  упрощенную форму экспертизы (если да, </a:t>
            </a:r>
            <a:r>
              <a:rPr lang="ru-RU" sz="2000" b="1" u="sng" dirty="0"/>
              <a:t>то почему льготная</a:t>
            </a:r>
            <a:r>
              <a:rPr lang="ru-RU" sz="2000" dirty="0"/>
              <a:t>, если через экспертизу, то сколько баллов).</a:t>
            </a:r>
            <a:endParaRPr lang="ru-RU" sz="2000" b="1" dirty="0"/>
          </a:p>
          <a:p>
            <a:pPr lvl="0"/>
            <a:r>
              <a:rPr lang="ru-RU" sz="2000" dirty="0"/>
              <a:t>Результаты детей (уровень организации, уровень района, уровень республики). Очная и заочная формы результатов, </a:t>
            </a:r>
            <a:r>
              <a:rPr lang="ru-RU" sz="2000" b="1" u="sng" dirty="0"/>
              <a:t>конкретно.</a:t>
            </a:r>
            <a:endParaRPr lang="ru-RU" sz="2000" b="1" dirty="0"/>
          </a:p>
          <a:p>
            <a:pPr lvl="0"/>
            <a:r>
              <a:rPr lang="ru-RU" sz="2000" dirty="0"/>
              <a:t>Результаты самого педагога</a:t>
            </a:r>
            <a:r>
              <a:rPr lang="ru-RU" sz="2000" b="1" dirty="0"/>
              <a:t> (</a:t>
            </a:r>
            <a:r>
              <a:rPr lang="ru-RU" sz="2000" dirty="0"/>
              <a:t>уровень организации, уровень района, уровень республики, международный уровень): обобщение опыта, открытые мероприятия.</a:t>
            </a:r>
            <a:endParaRPr lang="ru-RU" sz="2000" b="1" dirty="0"/>
          </a:p>
          <a:p>
            <a:pPr lvl="0"/>
            <a:r>
              <a:rPr lang="ru-RU" sz="2000" dirty="0"/>
              <a:t>Инновационная работа (в какой региональной инновационной площадке, по какой теме, почему именно эта тема) </a:t>
            </a:r>
            <a:r>
              <a:rPr lang="ru-RU" sz="2000" b="1" u="sng" dirty="0"/>
              <a:t>для Высшей категории</a:t>
            </a:r>
            <a:endParaRPr lang="ru-RU" sz="2000" b="1" dirty="0"/>
          </a:p>
          <a:p>
            <a:pPr lvl="0"/>
            <a:r>
              <a:rPr lang="ru-RU" sz="2000" dirty="0"/>
              <a:t>Экспериментальная работа (Какая тема, кто научный руководитель, откуда, какие рекомендации дает научный руководитель, как над этим работаете).</a:t>
            </a:r>
            <a:r>
              <a:rPr lang="ru-RU" sz="2000" b="1" dirty="0"/>
              <a:t> </a:t>
            </a:r>
            <a:r>
              <a:rPr lang="ru-RU" sz="2000" b="1" u="sng" dirty="0"/>
              <a:t>для Высшей категории</a:t>
            </a:r>
            <a:r>
              <a:rPr lang="ru-RU" sz="2000" u="sng" dirty="0"/>
              <a:t> 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3539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42001" y="980728"/>
            <a:ext cx="7886774" cy="252376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" indent="0" algn="ctr">
              <a:buNone/>
            </a:pP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 </a:t>
            </a:r>
          </a:p>
          <a:p>
            <a:pPr marL="45720" indent="0" algn="ctr">
              <a:buNone/>
            </a:pPr>
            <a:endParaRPr lang="ru-RU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45720" indent="0" algn="ctr">
              <a:buNone/>
            </a:pPr>
            <a:endParaRPr lang="ru-RU" sz="5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166" y="2967335"/>
            <a:ext cx="904766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Игътибарыгыз</a:t>
            </a:r>
            <a:r>
              <a:rPr lang="ru-RU" sz="50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0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өчен</a:t>
            </a:r>
            <a:r>
              <a:rPr lang="ru-RU" sz="50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0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рәхмәт</a:t>
            </a:r>
            <a:r>
              <a:rPr lang="ru-RU" sz="50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9563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144CD3B-B7A4-4D74-BE95-C3C45820F5CA}" type="slidenum">
              <a:rPr lang="ru-RU" altLang="ru-RU" smtClean="0">
                <a:solidFill>
                  <a:srgbClr val="045C75"/>
                </a:solidFill>
              </a:rPr>
              <a:pPr/>
              <a:t>4</a:t>
            </a:fld>
            <a:endParaRPr lang="ru-RU" altLang="ru-RU" smtClean="0">
              <a:solidFill>
                <a:srgbClr val="045C75"/>
              </a:solidFill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00509"/>
            <a:ext cx="8424935" cy="609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179513" y="260351"/>
            <a:ext cx="8784975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numCol="2">
            <a:spAutoFit/>
          </a:bodyPr>
          <a:lstStyle/>
          <a:p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. Должности иных педагогических </a:t>
            </a:r>
            <a:endParaRPr lang="ru-RU" alt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работников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altLang="ru-RU" sz="2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Инструктор-методист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Инструктор по труду</a:t>
            </a:r>
          </a:p>
          <a:p>
            <a:r>
              <a:rPr lang="ru-RU" altLang="ru-RU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Инструктор по физической культуре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Концертмейстер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Логопед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Мастер производственного обучения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Методист</a:t>
            </a:r>
          </a:p>
          <a:p>
            <a:r>
              <a:rPr lang="ru-RU" altLang="ru-RU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</a:p>
          <a:p>
            <a:r>
              <a:rPr lang="ru-RU" altLang="ru-RU" sz="22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Педагог-библиотекарь</a:t>
            </a:r>
            <a:endParaRPr lang="ru-RU" altLang="ru-RU" sz="2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Педагог-организатор</a:t>
            </a:r>
            <a:endParaRPr lang="ru-RU" altLang="ru-RU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Педагог-психолог</a:t>
            </a:r>
            <a:endParaRPr lang="en-US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99413" y="116632"/>
            <a:ext cx="4572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Преподаватель</a:t>
            </a:r>
          </a:p>
          <a:p>
            <a:r>
              <a:rPr lang="ru-RU" altLang="ru-RU" sz="22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Преподаватель-организатор основ безопасности жизнедеятельности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Руководитель физического воспитания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Социальный педагог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Старший вожатый</a:t>
            </a:r>
          </a:p>
          <a:p>
            <a:r>
              <a:rPr lang="ru-RU" altLang="ru-RU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Старший воспитатель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Старший инструктор-методист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Старший методист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Старший педагог дополнительного образования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Старший тренер-преподаватель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Тренер-преподаватель</a:t>
            </a:r>
          </a:p>
          <a:p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Тьютор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2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</a:p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Учитель-дефектолог</a:t>
            </a:r>
          </a:p>
          <a:p>
            <a:r>
              <a:rPr lang="ru-RU" altLang="ru-RU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Учитель-логопед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5A2A9BFC-8227-41D0-91EE-80D3EF47C2D9}" type="slidenum">
              <a:rPr lang="ru-RU" altLang="ru-RU" sz="1200">
                <a:latin typeface="Verdana" pitchFamily="34" charset="0"/>
              </a:rPr>
              <a:pPr algn="r" eaLnBrk="1" hangingPunct="1"/>
              <a:t>6</a:t>
            </a:fld>
            <a:endParaRPr lang="ru-RU" altLang="ru-RU" sz="1200">
              <a:latin typeface="Verdana" pitchFamily="34" charset="0"/>
            </a:endParaRP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357158" y="357166"/>
            <a:ext cx="8640762" cy="5407043"/>
          </a:xfrm>
          <a:prstGeom prst="roundRect">
            <a:avLst>
              <a:gd name="adj" fmla="val 16667"/>
            </a:avLst>
          </a:prstGeom>
          <a:noFill/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 sz="2600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/>
            <a:r>
              <a:rPr lang="ru-RU" altLang="ru-RU" sz="3200" b="1" dirty="0" smtClean="0">
                <a:latin typeface="Times New Roman" pitchFamily="18" charset="0"/>
              </a:rPr>
              <a:t>Два </a:t>
            </a:r>
            <a:r>
              <a:rPr lang="ru-RU" altLang="ru-RU" sz="3200" b="1" dirty="0">
                <a:latin typeface="Times New Roman" pitchFamily="18" charset="0"/>
              </a:rPr>
              <a:t>вида аттестации для педагогов:</a:t>
            </a:r>
          </a:p>
          <a:p>
            <a:pPr eaLnBrk="1" hangingPunct="1"/>
            <a:endParaRPr lang="ru-RU" altLang="ru-RU" sz="32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/>
            <a:r>
              <a:rPr lang="ru-RU" altLang="ru-RU" sz="3200" b="1" u="sng" dirty="0">
                <a:solidFill>
                  <a:srgbClr val="FF0000"/>
                </a:solidFill>
                <a:latin typeface="Times New Roman" pitchFamily="18" charset="0"/>
              </a:rPr>
              <a:t>1 вид:  </a:t>
            </a:r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</a:rPr>
              <a:t>с целью подтверждения</a:t>
            </a:r>
          </a:p>
          <a:p>
            <a:pPr eaLnBrk="1" hangingPunct="1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</a:rPr>
              <a:t>соответствия занимаемой должности</a:t>
            </a:r>
          </a:p>
          <a:p>
            <a:pPr eaLnBrk="1" hangingPunct="1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altLang="ru-RU" sz="3200" b="1" dirty="0">
                <a:solidFill>
                  <a:srgbClr val="FF0000"/>
                </a:solidFill>
                <a:latin typeface="Times New Roman" pitchFamily="18" charset="0"/>
              </a:rPr>
              <a:t>на уровне ОУ</a:t>
            </a:r>
          </a:p>
          <a:p>
            <a:pPr eaLnBrk="1" hangingPunct="1"/>
            <a:endParaRPr lang="ru-RU" altLang="ru-RU" sz="32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/>
            <a:r>
              <a:rPr lang="ru-RU" altLang="ru-RU" sz="3200" b="1" u="sng" dirty="0">
                <a:solidFill>
                  <a:srgbClr val="FF0000"/>
                </a:solidFill>
                <a:latin typeface="Times New Roman" pitchFamily="18" charset="0"/>
              </a:rPr>
              <a:t>2 вид:  </a:t>
            </a:r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</a:rPr>
              <a:t>для установления соответствия </a:t>
            </a:r>
          </a:p>
          <a:p>
            <a:pPr eaLnBrk="1" hangingPunct="1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</a:rPr>
              <a:t>уровня квалификации требованиям</a:t>
            </a:r>
          </a:p>
          <a:p>
            <a:pPr eaLnBrk="1" hangingPunct="1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</a:rPr>
              <a:t> квалификационной категории</a:t>
            </a:r>
          </a:p>
          <a:p>
            <a:pPr eaLnBrk="1" hangingPunct="1"/>
            <a:r>
              <a:rPr lang="ru-RU" altLang="ru-RU" sz="3200" b="1" dirty="0">
                <a:solidFill>
                  <a:srgbClr val="FF0000"/>
                </a:solidFill>
                <a:latin typeface="Times New Roman" pitchFamily="18" charset="0"/>
              </a:rPr>
              <a:t>(первой или высшей)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BA11A14A-65B2-4E18-B29D-F9CA572F4E74}" type="slidenum">
              <a:rPr lang="ru-RU" altLang="ru-RU" sz="1200">
                <a:latin typeface="Verdana" pitchFamily="34" charset="0"/>
              </a:rPr>
              <a:pPr algn="r" eaLnBrk="1" hangingPunct="1"/>
              <a:t>7</a:t>
            </a:fld>
            <a:endParaRPr lang="ru-RU" altLang="ru-RU" sz="1200">
              <a:latin typeface="Verdana" pitchFamily="34" charset="0"/>
            </a:endParaRPr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1" y="136525"/>
            <a:ext cx="8993188" cy="6075363"/>
          </a:xfrm>
          <a:prstGeom prst="roundRect">
            <a:avLst>
              <a:gd name="adj" fmla="val 16667"/>
            </a:avLst>
          </a:prstGeom>
          <a:noFill/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2800" b="1" dirty="0">
                <a:solidFill>
                  <a:srgbClr val="FF0000"/>
                </a:solidFill>
                <a:latin typeface="Segoe UI Semibold" pitchFamily="34" charset="0"/>
              </a:rPr>
              <a:t>Методика  оценки квалификации </a:t>
            </a:r>
          </a:p>
          <a:p>
            <a:pPr eaLnBrk="1" hangingPunct="1"/>
            <a:r>
              <a:rPr lang="ru-RU" altLang="ru-RU" sz="2800" b="1" dirty="0">
                <a:solidFill>
                  <a:srgbClr val="FF0000"/>
                </a:solidFill>
                <a:latin typeface="Segoe UI Semibold" pitchFamily="34" charset="0"/>
              </a:rPr>
              <a:t>педагогических работников</a:t>
            </a:r>
          </a:p>
          <a:p>
            <a:pPr eaLnBrk="1" hangingPunct="1"/>
            <a:endParaRPr lang="ru-RU" altLang="ru-RU" sz="2800" b="1" dirty="0">
              <a:solidFill>
                <a:srgbClr val="FF0000"/>
              </a:solidFill>
              <a:latin typeface="Segoe UI Semibold" pitchFamily="34" charset="0"/>
            </a:endParaRPr>
          </a:p>
          <a:p>
            <a:pPr eaLnBrk="1" hangingPunct="1"/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Квалификация- совокупность </a:t>
            </a:r>
            <a:r>
              <a:rPr lang="ru-RU" altLang="ru-RU" sz="2400" b="1" u="sng" dirty="0">
                <a:solidFill>
                  <a:srgbClr val="FF0000"/>
                </a:solidFill>
                <a:latin typeface="Times New Roman" pitchFamily="18" charset="0"/>
              </a:rPr>
              <a:t>6 основных компетентностей</a:t>
            </a:r>
          </a:p>
          <a:p>
            <a:pPr eaLnBrk="1" hangingPunct="1"/>
            <a:endParaRPr lang="ru-RU" altLang="ru-RU" sz="2800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latin typeface="Times New Roman" pitchFamily="18" charset="0"/>
              </a:rPr>
              <a:t>Компетентность в области личностных качеств.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latin typeface="Times New Roman" pitchFamily="18" charset="0"/>
              </a:rPr>
              <a:t>Компетентность   в   постановке   целей   и   задач.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latin typeface="Times New Roman" pitchFamily="18" charset="0"/>
              </a:rPr>
              <a:t>Компетентность в мотивировании обучающихся.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latin typeface="Times New Roman" pitchFamily="18" charset="0"/>
              </a:rPr>
              <a:t>Компетентность в разработке программы деятельности </a:t>
            </a:r>
          </a:p>
          <a:p>
            <a:pPr eaLnBrk="1" hangingPunct="1"/>
            <a:r>
              <a:rPr lang="ru-RU" altLang="ru-RU" sz="2800" dirty="0">
                <a:latin typeface="Times New Roman" pitchFamily="18" charset="0"/>
              </a:rPr>
              <a:t>и принятии педагогических решений.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latin typeface="Times New Roman" pitchFamily="18" charset="0"/>
              </a:rPr>
              <a:t>Компетентность     в     обеспечении  </a:t>
            </a:r>
            <a:r>
              <a:rPr lang="ru-RU" altLang="ru-RU" sz="2800" dirty="0" smtClean="0">
                <a:latin typeface="Times New Roman" pitchFamily="18" charset="0"/>
              </a:rPr>
              <a:t>информационной</a:t>
            </a:r>
            <a:endParaRPr lang="ru-RU" altLang="ru-RU" sz="2800" dirty="0">
              <a:latin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altLang="ru-RU" sz="2800" dirty="0">
                <a:latin typeface="Times New Roman" pitchFamily="18" charset="0"/>
              </a:rPr>
              <a:t>основы педагогической деятельности.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latin typeface="Times New Roman" pitchFamily="18" charset="0"/>
              </a:rPr>
              <a:t>Компетентность в организации педагогической </a:t>
            </a:r>
            <a:endParaRPr lang="ru-RU" altLang="ru-RU" sz="2800" dirty="0" smtClean="0">
              <a:latin typeface="Times New Roman" pitchFamily="18" charset="0"/>
            </a:endParaRPr>
          </a:p>
          <a:p>
            <a:pPr eaLnBrk="1" hangingPunct="1"/>
            <a:r>
              <a:rPr lang="ru-RU" altLang="ru-RU" sz="2800" dirty="0" smtClean="0">
                <a:latin typeface="Times New Roman" pitchFamily="18" charset="0"/>
              </a:rPr>
              <a:t>деятельности</a:t>
            </a:r>
            <a:r>
              <a:rPr lang="ru-RU" altLang="ru-RU" sz="2400" dirty="0">
                <a:latin typeface="Times New Roman" pitchFamily="18" charset="0"/>
              </a:rPr>
              <a:t>.</a:t>
            </a:r>
            <a:br>
              <a:rPr lang="ru-RU" altLang="ru-RU" sz="2400" dirty="0">
                <a:latin typeface="Times New Roman" pitchFamily="18" charset="0"/>
              </a:rPr>
            </a:br>
            <a:endParaRPr lang="ru-RU" altLang="ru-RU" sz="2800" b="1" dirty="0">
              <a:latin typeface="Segoe UI Semibold" pitchFamily="34" charset="0"/>
            </a:endParaRPr>
          </a:p>
        </p:txBody>
      </p:sp>
      <p:sp>
        <p:nvSpPr>
          <p:cNvPr id="28676" name="Заголовок 2"/>
          <p:cNvSpPr>
            <a:spLocks/>
          </p:cNvSpPr>
          <p:nvPr/>
        </p:nvSpPr>
        <p:spPr bwMode="auto">
          <a:xfrm>
            <a:off x="476250" y="1047750"/>
            <a:ext cx="8516938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/>
            <a:endParaRPr lang="ru-RU" altLang="ru-RU" sz="40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6" descr="p-comp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7286675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1"/>
            <a:ext cx="9144000" cy="57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2164"/>
                </a:solidFill>
                <a:latin typeface="Garamond" pitchFamily="18" charset="0"/>
              </a:rPr>
              <a:t> </a:t>
            </a:r>
            <a:r>
              <a:rPr lang="ru-RU" sz="2400" b="1" dirty="0">
                <a:solidFill>
                  <a:srgbClr val="002164"/>
                </a:solidFill>
                <a:latin typeface="Garamond" pitchFamily="18" charset="0"/>
              </a:rPr>
              <a:t>Структура педагогической компетентности</a:t>
            </a:r>
            <a:endParaRPr lang="ru-RU" sz="2400" dirty="0">
              <a:solidFill>
                <a:srgbClr val="002164"/>
              </a:solidFill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CA4E892C-30EB-4B0F-8F47-4CC34C2099C9}" type="slidenum">
              <a:rPr lang="ru-RU" altLang="ru-RU" sz="1200">
                <a:latin typeface="Verdana" pitchFamily="34" charset="0"/>
              </a:rPr>
              <a:pPr algn="r" eaLnBrk="1" hangingPunct="1"/>
              <a:t>9</a:t>
            </a:fld>
            <a:endParaRPr lang="ru-RU" altLang="ru-RU" sz="1200">
              <a:latin typeface="Verdana" pitchFamily="34" charset="0"/>
            </a:endParaRPr>
          </a:p>
        </p:txBody>
      </p:sp>
      <p:sp>
        <p:nvSpPr>
          <p:cNvPr id="40963" name="AutoShape 7"/>
          <p:cNvSpPr>
            <a:spLocks noChangeArrowheads="1"/>
          </p:cNvSpPr>
          <p:nvPr/>
        </p:nvSpPr>
        <p:spPr bwMode="auto">
          <a:xfrm>
            <a:off x="900113" y="188913"/>
            <a:ext cx="7272337" cy="60563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endParaRPr lang="ru-RU" altLang="ru-RU" sz="3200" b="1" dirty="0">
              <a:solidFill>
                <a:srgbClr val="0033CC"/>
              </a:solidFill>
              <a:latin typeface="Times New Roman" pitchFamily="18" charset="0"/>
            </a:endParaRPr>
          </a:p>
          <a:p>
            <a:pPr algn="ctr" eaLnBrk="1" hangingPunct="1"/>
            <a:endParaRPr lang="ru-RU" altLang="ru-RU" sz="3200" b="1" dirty="0">
              <a:solidFill>
                <a:srgbClr val="0033CC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altLang="ru-RU" sz="3200" b="1" dirty="0">
                <a:latin typeface="Times New Roman" pitchFamily="18" charset="0"/>
              </a:rPr>
              <a:t>Приказ МО и Н РФ </a:t>
            </a:r>
          </a:p>
          <a:p>
            <a:pPr algn="ctr" eaLnBrk="1" hangingPunct="1"/>
            <a:r>
              <a:rPr lang="ru-RU" altLang="ru-RU" sz="3200" b="1" dirty="0">
                <a:latin typeface="Times New Roman" pitchFamily="18" charset="0"/>
              </a:rPr>
              <a:t>от 07 апреля 2014 г. № 276</a:t>
            </a:r>
          </a:p>
          <a:p>
            <a:pPr algn="ctr" eaLnBrk="1" hangingPunct="1"/>
            <a:endParaRPr lang="ru-RU" altLang="ru-RU" sz="3200" b="1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3200" b="1" i="1" dirty="0">
                <a:latin typeface="Times New Roman" pitchFamily="18" charset="0"/>
              </a:rPr>
              <a:t> </a:t>
            </a:r>
            <a:r>
              <a:rPr lang="ru-RU" altLang="ru-RU" sz="2800" b="1" i="1" u="sng" dirty="0">
                <a:latin typeface="Times New Roman" pitchFamily="18" charset="0"/>
              </a:rPr>
              <a:t>«</a:t>
            </a:r>
            <a:r>
              <a:rPr lang="ru-RU" altLang="ru-RU" sz="2800" b="1" u="sng" dirty="0">
                <a:latin typeface="Times New Roman" pitchFamily="18" charset="0"/>
              </a:rPr>
              <a:t>О порядке проведения аттестации</a:t>
            </a:r>
          </a:p>
          <a:p>
            <a:pPr algn="ctr" eaLnBrk="1" hangingPunct="1"/>
            <a:r>
              <a:rPr lang="ru-RU" altLang="ru-RU" sz="2800" b="1" u="sng" dirty="0">
                <a:latin typeface="Times New Roman" pitchFamily="18" charset="0"/>
              </a:rPr>
              <a:t> педагогических  работников</a:t>
            </a:r>
          </a:p>
          <a:p>
            <a:pPr algn="ctr" eaLnBrk="1" hangingPunct="1"/>
            <a:r>
              <a:rPr lang="ru-RU" altLang="ru-RU" sz="2800" b="1" u="sng" dirty="0">
                <a:latin typeface="Times New Roman" pitchFamily="18" charset="0"/>
              </a:rPr>
              <a:t>организаций, осуществляющих </a:t>
            </a:r>
          </a:p>
          <a:p>
            <a:pPr algn="ctr" eaLnBrk="1" hangingPunct="1"/>
            <a:r>
              <a:rPr lang="ru-RU" altLang="ru-RU" sz="2800" b="1" u="sng" dirty="0">
                <a:latin typeface="Times New Roman" pitchFamily="18" charset="0"/>
              </a:rPr>
              <a:t>образовательную  деятельность »</a:t>
            </a:r>
          </a:p>
          <a:p>
            <a:pPr algn="ctr" eaLnBrk="1" hangingPunct="1"/>
            <a:endParaRPr lang="ru-RU" altLang="ru-RU" sz="2800" b="1" u="sng" dirty="0">
              <a:latin typeface="Times New Roman" pitchFamily="18" charset="0"/>
            </a:endParaRPr>
          </a:p>
        </p:txBody>
      </p:sp>
      <p:sp>
        <p:nvSpPr>
          <p:cNvPr id="40964" name="Rectangle 9"/>
          <p:cNvSpPr>
            <a:spLocks noChangeArrowheads="1"/>
          </p:cNvSpPr>
          <p:nvPr/>
        </p:nvSpPr>
        <p:spPr bwMode="auto">
          <a:xfrm>
            <a:off x="323850" y="495300"/>
            <a:ext cx="78486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000" b="1" u="sng">
                <a:solidFill>
                  <a:srgbClr val="FF0000"/>
                </a:solidFill>
                <a:latin typeface="Times New Roman" pitchFamily="18" charset="0"/>
              </a:rPr>
              <a:t>Федеральные документы </a:t>
            </a:r>
            <a:r>
              <a:rPr lang="ru-RU" altLang="ru-RU" sz="3600" b="1" u="sng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altLang="ru-RU" sz="3600" b="1" u="sng">
                <a:solidFill>
                  <a:srgbClr val="FF0000"/>
                </a:solidFill>
                <a:latin typeface="Times New Roman" pitchFamily="18" charset="0"/>
              </a:rPr>
            </a:br>
            <a:endParaRPr lang="ru-RU" altLang="ru-RU" sz="3600" b="1" u="sng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899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1062</TotalTime>
  <Words>1785</Words>
  <Application>Microsoft Office PowerPoint</Application>
  <PresentationFormat>Экран (4:3)</PresentationFormat>
  <Paragraphs>296</Paragraphs>
  <Slides>36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Открытая</vt:lpstr>
      <vt:lpstr>Диаграмма</vt:lpstr>
      <vt:lpstr>Эффективная оценка аттестационных материалов педагогических работников</vt:lpstr>
      <vt:lpstr>Федеральный Закон  «Об образовании в Российской Федерации»  Статья 49. Аттестация педагогических работников  п. 1: аттестация педагогических работников проводится  на основе оценки их профессиональной деятельности            п. 2 : аттестация педагогических работников на СЗД проводится АК, самостоятельно формируемыми организациями п. 3 : аттестация педагогических работников на 1, высшую категорию проводится  уполномоченными органами государственной власти субъектов Российской Федерации п. 4 : порядок проведения аттестации педагогических работников устанавливается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План-график педагогической аттестации  на 2016/2017 учебный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Перечень документов необходимых для ИС:</vt:lpstr>
      <vt:lpstr>Презентация PowerPoint</vt:lpstr>
      <vt:lpstr>Презентация PowerPoint</vt:lpstr>
      <vt:lpstr>Лист самооценки педагогической деятельности учителя </vt:lpstr>
      <vt:lpstr>Презентация PowerPoint</vt:lpstr>
      <vt:lpstr>Презентация PowerPoint</vt:lpstr>
      <vt:lpstr>       При проведении экспертной оценки экспертам рекомендуется использовать следующие источники:</vt:lpstr>
      <vt:lpstr>Пример графического представления результатов экспертной  оценки (данные конкретного педагога):</vt:lpstr>
      <vt:lpstr>Возможные источники информации для заполнения экспертного листа </vt:lpstr>
      <vt:lpstr>В Личном кабинете педагога, которого  куратор МР определил как эксперта,  в разделе Педагогическая аттестация появляется раздел «Пакеты для проверки».</vt:lpstr>
      <vt:lpstr>Для проведения экспертизы необходимо  - открыть пакет  (кнопка «Просмотр»), провести экспертизу, выставить экспертную оценку; прикрепить («Добавить») экспертный лист; прикрепить («Добавить») экспертное заключение; отправить муниципальному куратору (доступно при выполнении предыдущих шагов). </vt:lpstr>
      <vt:lpstr>Работа эксперта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Райхана</cp:lastModifiedBy>
  <cp:revision>16</cp:revision>
  <dcterms:created xsi:type="dcterms:W3CDTF">2016-10-30T08:38:57Z</dcterms:created>
  <dcterms:modified xsi:type="dcterms:W3CDTF">2016-11-02T14:01:51Z</dcterms:modified>
</cp:coreProperties>
</file>